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90" r:id="rId5"/>
    <p:sldId id="298" r:id="rId6"/>
    <p:sldId id="263" r:id="rId7"/>
    <p:sldId id="264" r:id="rId8"/>
    <p:sldId id="286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92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93" r:id="rId25"/>
    <p:sldId id="294" r:id="rId26"/>
    <p:sldId id="295" r:id="rId27"/>
    <p:sldId id="296" r:id="rId28"/>
    <p:sldId id="279" r:id="rId29"/>
    <p:sldId id="280" r:id="rId30"/>
    <p:sldId id="281" r:id="rId31"/>
    <p:sldId id="289" r:id="rId32"/>
    <p:sldId id="288" r:id="rId33"/>
    <p:sldId id="287" r:id="rId34"/>
    <p:sldId id="285" r:id="rId35"/>
    <p:sldId id="284" r:id="rId36"/>
    <p:sldId id="283" r:id="rId37"/>
    <p:sldId id="262" r:id="rId38"/>
    <p:sldId id="260" r:id="rId39"/>
    <p:sldId id="261" r:id="rId40"/>
    <p:sldId id="282" r:id="rId41"/>
    <p:sldId id="297" r:id="rId42"/>
  </p:sldIdLst>
  <p:sldSz cx="9144000" cy="6858000" type="screen4x3"/>
  <p:notesSz cx="6858000" cy="9144000"/>
  <p:custDataLst>
    <p:tags r:id="rId4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8989" autoAdjust="0"/>
  </p:normalViewPr>
  <p:slideViewPr>
    <p:cSldViewPr>
      <p:cViewPr varScale="1">
        <p:scale>
          <a:sx n="64" d="100"/>
          <a:sy n="64" d="100"/>
        </p:scale>
        <p:origin x="-155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autoTitleDeleted val="1"/>
    <c:plotArea>
      <c:layout>
        <c:manualLayout>
          <c:layoutTarget val="inner"/>
          <c:xMode val="edge"/>
          <c:yMode val="edge"/>
          <c:x val="3.9675634295713122E-2"/>
          <c:y val="0.24031891665715699"/>
          <c:w val="0.53074300087489201"/>
          <c:h val="0.7384250446955018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Видатки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lang="ru-RU"/>
                </a:pPr>
                <a:endParaRPr lang="uk-UA"/>
              </a:p>
            </c:txPr>
            <c:showPercent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Організаційне,інформаційно- аналітичне та матеріально- технічне забезпечення діяльності сільської ради 10 734 530</c:v>
                </c:pt>
                <c:pt idx="1">
                  <c:v>Освіта 24 462 474 </c:v>
                </c:pt>
                <c:pt idx="2">
                  <c:v>Компенсаційний проїзд 710 000</c:v>
                </c:pt>
                <c:pt idx="3">
                  <c:v>ЦНСП 1 806 348</c:v>
                </c:pt>
                <c:pt idx="4">
                  <c:v>Оздоровлення дітей 211 000</c:v>
                </c:pt>
                <c:pt idx="5">
                  <c:v>Культура 4 183 660</c:v>
                </c:pt>
                <c:pt idx="6">
                  <c:v>Соц послуги громад. похилого віку 396 000</c:v>
                </c:pt>
                <c:pt idx="7">
                  <c:v>Соціальні виплати 445 960</c:v>
                </c:pt>
                <c:pt idx="8">
                  <c:v>Благоустрій 1 674 659</c:v>
                </c:pt>
                <c:pt idx="9">
                  <c:v>КП Сергіївське 6 251 308</c:v>
                </c:pt>
                <c:pt idx="10">
                  <c:v>Дороги 1 224 615</c:v>
                </c:pt>
              </c:strCache>
            </c:strRef>
          </c:cat>
          <c:val>
            <c:numRef>
              <c:f>Лист1!$B$2:$B$12</c:f>
              <c:numCache>
                <c:formatCode>#,##0</c:formatCode>
                <c:ptCount val="11"/>
                <c:pt idx="0">
                  <c:v>10734530</c:v>
                </c:pt>
                <c:pt idx="1">
                  <c:v>24462474</c:v>
                </c:pt>
                <c:pt idx="2">
                  <c:v>710000</c:v>
                </c:pt>
                <c:pt idx="3">
                  <c:v>1806348</c:v>
                </c:pt>
                <c:pt idx="4">
                  <c:v>211000</c:v>
                </c:pt>
                <c:pt idx="5">
                  <c:v>4183660</c:v>
                </c:pt>
                <c:pt idx="6">
                  <c:v>396000</c:v>
                </c:pt>
                <c:pt idx="7">
                  <c:v>445960</c:v>
                </c:pt>
                <c:pt idx="8">
                  <c:v>1674659</c:v>
                </c:pt>
                <c:pt idx="9">
                  <c:v>6251308</c:v>
                </c:pt>
                <c:pt idx="10">
                  <c:v>1224615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6985793963254594"/>
          <c:y val="0"/>
          <c:w val="0.42088276465442009"/>
          <c:h val="0.98843163322369265"/>
        </c:manualLayout>
      </c:layout>
      <c:txPr>
        <a:bodyPr/>
        <a:lstStyle/>
        <a:p>
          <a:pPr>
            <a:defRPr lang="ru-RU" sz="1200" b="0" baseline="0">
              <a:effectLst>
                <a:reflection blurRad="10000" stA="55000" endPos="48000" dist="500" dir="5400000" sy="-100000" algn="bl" rotWithShape="0"/>
              </a:effectLst>
            </a:defRPr>
          </a:pPr>
          <a:endParaRPr lang="uk-UA"/>
        </a:p>
      </c:txPr>
    </c:legend>
    <c:plotVisOnly val="1"/>
    <c:dispBlanksAs val="zero"/>
  </c:chart>
  <c:txPr>
    <a:bodyPr/>
    <a:lstStyle/>
    <a:p>
      <a:pPr algn="ctr" defTabSz="914400" rtl="0" eaLnBrk="1" latinLnBrk="0" hangingPunct="1">
        <a:spcBef>
          <a:spcPct val="0"/>
        </a:spcBef>
        <a:buNone/>
        <a:defRPr lang="uk-UA" sz="2200" b="1" kern="1200" cap="all" dirty="0" smtClean="0">
          <a:ln>
            <a:solidFill>
              <a:prstClr val="black"/>
            </a:solidFill>
          </a:ln>
          <a:solidFill>
            <a:srgbClr val="0070C0"/>
          </a:solidFill>
          <a:effectLst>
            <a:outerShdw blurRad="19685" dist="12700" dir="5400000" algn="tl" rotWithShape="0">
              <a:srgbClr val="4F81BD">
                <a:satMod val="130000"/>
                <a:alpha val="60000"/>
              </a:srgbClr>
            </a:outerShdw>
            <a:reflection blurRad="10000" stA="55000" endPos="48000" dist="500" dir="5400000" sy="-100000" algn="bl" rotWithShape="0"/>
          </a:effectLst>
          <a:latin typeface="+mn-lt"/>
          <a:ea typeface="+mn-ea"/>
          <a:cs typeface="+mn-cs"/>
        </a:defRPr>
      </a:pPr>
      <a:endParaRPr lang="uk-UA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title>
      <c:layout/>
      <c:txPr>
        <a:bodyPr/>
        <a:lstStyle/>
        <a:p>
          <a:pPr>
            <a:defRPr lang="ru-RU"/>
          </a:pPr>
          <a:endParaRPr lang="uk-UA"/>
        </a:p>
      </c:txPr>
    </c:title>
    <c:plotArea>
      <c:layout>
        <c:manualLayout>
          <c:layoutTarget val="inner"/>
          <c:xMode val="edge"/>
          <c:yMode val="edge"/>
          <c:x val="5.6702318460192476E-2"/>
          <c:y val="0.10968854150098301"/>
          <c:w val="0.57631627296587962"/>
          <c:h val="0.8106399886537636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Видатки,%</c:v>
                </c:pt>
              </c:strCache>
            </c:strRef>
          </c:tx>
          <c:explosion val="25"/>
          <c:dLbls>
            <c:dLbl>
              <c:idx val="9"/>
              <c:layout>
                <c:manualLayout>
                  <c:x val="-2.77777777777779E-3"/>
                  <c:y val="-4.1025505342852792E-2"/>
                </c:manualLayout>
              </c:layout>
              <c:showVal val="1"/>
            </c:dLbl>
            <c:txPr>
              <a:bodyPr/>
              <a:lstStyle/>
              <a:p>
                <a:pPr>
                  <a:defRPr lang="ru-RU"/>
                </a:pPr>
                <a:endParaRPr lang="uk-UA"/>
              </a:p>
            </c:txPr>
            <c:showVal val="1"/>
            <c:showLeaderLines val="1"/>
          </c:dLbls>
          <c:cat>
            <c:strRef>
              <c:f>Лист1!$A$2:$A$11</c:f>
              <c:strCache>
                <c:ptCount val="10"/>
                <c:pt idx="0">
                  <c:v>Заробітна плата 26 258 232 грн</c:v>
                </c:pt>
                <c:pt idx="1">
                  <c:v>Нарахування на оплату праці 6 153 651 грн</c:v>
                </c:pt>
                <c:pt idx="2">
                  <c:v>Предмети, матеріали, обладнання 1 891 599 грн</c:v>
                </c:pt>
                <c:pt idx="3">
                  <c:v>Продукти харчування 1 862 744 грн</c:v>
                </c:pt>
                <c:pt idx="4">
                  <c:v>Оплата послуг (крім комунальних) 4 061 105 грн</c:v>
                </c:pt>
                <c:pt idx="5">
                  <c:v>Оплата електроенергії 2 400 220 грн</c:v>
                </c:pt>
                <c:pt idx="6">
                  <c:v>Субсидії поточні трансферти підприємствам 4 626 649 грн</c:v>
                </c:pt>
                <c:pt idx="7">
                  <c:v>Трансферти органам держ.упр. ін. рівнів 3 742 569 грн</c:v>
                </c:pt>
                <c:pt idx="8">
                  <c:v>Капітальний ремонт інших об'єктів 800 000 грн</c:v>
                </c:pt>
                <c:pt idx="9">
                  <c:v>Капітальні трансферти підприємствам 1 937 000 грн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46</c:v>
                </c:pt>
                <c:pt idx="1">
                  <c:v>10.7</c:v>
                </c:pt>
                <c:pt idx="2">
                  <c:v>3.3</c:v>
                </c:pt>
                <c:pt idx="3">
                  <c:v>2.8899999999999997</c:v>
                </c:pt>
                <c:pt idx="4">
                  <c:v>7.06</c:v>
                </c:pt>
                <c:pt idx="5">
                  <c:v>5.9300000000000024</c:v>
                </c:pt>
                <c:pt idx="6">
                  <c:v>8.0500000000000007</c:v>
                </c:pt>
                <c:pt idx="7">
                  <c:v>6.51</c:v>
                </c:pt>
                <c:pt idx="8">
                  <c:v>1.3900000000000001</c:v>
                </c:pt>
                <c:pt idx="9">
                  <c:v>3.3699999999999997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6194313210848743"/>
          <c:y val="4.3821300466986235E-2"/>
          <c:w val="0.32972353455818021"/>
          <c:h val="0.9228385157965886"/>
        </c:manualLayout>
      </c:layout>
      <c:txPr>
        <a:bodyPr/>
        <a:lstStyle/>
        <a:p>
          <a:pPr>
            <a:defRPr lang="ru-RU" sz="1400"/>
          </a:pPr>
          <a:endParaRPr lang="uk-UA"/>
        </a:p>
      </c:txPr>
    </c:legend>
    <c:plotVisOnly val="1"/>
    <c:dispBlanksAs val="zero"/>
  </c:chart>
  <c:txPr>
    <a:bodyPr/>
    <a:lstStyle/>
    <a:p>
      <a:pPr>
        <a:defRPr sz="1800"/>
      </a:pPr>
      <a:endParaRPr lang="uk-UA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492896"/>
            <a:ext cx="7772400" cy="1470025"/>
          </a:xfrm>
        </p:spPr>
        <p:txBody>
          <a:bodyPr/>
          <a:lstStyle>
            <a:lvl1pPr>
              <a:defRPr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65313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E796-6008-4FD9-80A1-AC3E44929B75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0D89-E669-412C-9C30-0006D99EF4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0702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E796-6008-4FD9-80A1-AC3E44929B75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0D89-E669-412C-9C30-0006D99EF4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7195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E796-6008-4FD9-80A1-AC3E44929B75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0D89-E669-412C-9C30-0006D99EF4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9623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E796-6008-4FD9-80A1-AC3E44929B75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0D89-E669-412C-9C30-0006D99EF4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9436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E796-6008-4FD9-80A1-AC3E44929B75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0D89-E669-412C-9C30-0006D99EF4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5625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E796-6008-4FD9-80A1-AC3E44929B75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0D89-E669-412C-9C30-0006D99EF4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8616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E796-6008-4FD9-80A1-AC3E44929B75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0D89-E669-412C-9C30-0006D99EF4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3156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E796-6008-4FD9-80A1-AC3E44929B75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0D89-E669-412C-9C30-0006D99EF4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0827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E796-6008-4FD9-80A1-AC3E44929B75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0D89-E669-412C-9C30-0006D99EF4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7093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E796-6008-4FD9-80A1-AC3E44929B75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0D89-E669-412C-9C30-0006D99EF4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9228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E796-6008-4FD9-80A1-AC3E44929B75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0D89-E669-412C-9C30-0006D99EF4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695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9E796-6008-4FD9-80A1-AC3E44929B75}" type="datetimeFigureOut">
              <a:rPr lang="ru-RU" smtClean="0"/>
              <a:pPr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20D89-E669-412C-9C30-0006D99EF4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575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2492896"/>
            <a:ext cx="6786610" cy="186479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План </a:t>
            </a:r>
            <a:r>
              <a:rPr lang="ru-RU" sz="3600" dirty="0" err="1" smtClean="0">
                <a:solidFill>
                  <a:schemeClr val="tx1"/>
                </a:solidFill>
              </a:rPr>
              <a:t>соціально-економічного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</a:rPr>
              <a:t>розвитку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</a:rPr>
              <a:t>Сергіївської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</a:rPr>
              <a:t>сільської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</a:rPr>
              <a:t>територіальної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</a:rPr>
              <a:t>громади</a:t>
            </a:r>
            <a:r>
              <a:rPr lang="ru-RU" sz="3600" dirty="0" smtClean="0">
                <a:solidFill>
                  <a:schemeClr val="tx1"/>
                </a:solidFill>
              </a:rPr>
              <a:t> на 2022 </a:t>
            </a:r>
            <a:r>
              <a:rPr lang="ru-RU" sz="3600" dirty="0" err="1" smtClean="0">
                <a:solidFill>
                  <a:schemeClr val="tx1"/>
                </a:solidFill>
              </a:rPr>
              <a:t>рік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 smtClean="0"/>
              <a:t>Виконавчий</a:t>
            </a:r>
            <a:r>
              <a:rPr lang="ru-RU" dirty="0" smtClean="0"/>
              <a:t> </a:t>
            </a:r>
            <a:r>
              <a:rPr lang="ru-RU" dirty="0" err="1" smtClean="0"/>
              <a:t>комітет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Сергіївської</a:t>
            </a:r>
            <a:r>
              <a:rPr lang="ru-RU" dirty="0" smtClean="0"/>
              <a:t> </a:t>
            </a:r>
            <a:r>
              <a:rPr lang="ru-RU" dirty="0" err="1" smtClean="0"/>
              <a:t>сільської</a:t>
            </a:r>
            <a:r>
              <a:rPr lang="ru-RU" dirty="0" smtClean="0"/>
              <a:t> ради </a:t>
            </a:r>
          </a:p>
          <a:p>
            <a:pPr marL="514350" indent="-514350">
              <a:buAutoNum type="arabicPlain" startAt="2021"/>
            </a:pPr>
            <a:r>
              <a:rPr lang="ru-RU" dirty="0" smtClean="0"/>
              <a:t> </a:t>
            </a:r>
            <a:r>
              <a:rPr lang="ru-RU" dirty="0" err="1" smtClean="0"/>
              <a:t>рік</a:t>
            </a:r>
            <a:endParaRPr lang="ru-RU" dirty="0" smtClean="0"/>
          </a:p>
          <a:p>
            <a:pPr marL="514350" indent="-514350"/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768" y="3929042"/>
            <a:ext cx="2000232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9018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uk-UA" sz="2200" b="1" cap="all" dirty="0" smtClean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Комплексна програма «Турбота» на 2022 рік </a:t>
            </a:r>
            <a:r>
              <a:rPr lang="uk-UA" sz="2200" b="1" cap="all" dirty="0" smtClean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165,612 </a:t>
            </a:r>
            <a:r>
              <a:rPr lang="uk-UA" sz="2200" b="1" cap="all" dirty="0" err="1" smtClean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грн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071549"/>
          <a:ext cx="9144000" cy="5675819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5786446"/>
                <a:gridCol w="3357554"/>
              </a:tblGrid>
              <a:tr h="5000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/>
                        <a:t>1.Одноразова допомога учасникам АТО 27*1000</a:t>
                      </a:r>
                      <a:endParaRPr lang="uk-U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/>
                        <a:t>27,000</a:t>
                      </a:r>
                      <a:endParaRPr lang="uk-U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/>
                </a:tc>
              </a:tr>
              <a:tr h="714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/>
                        <a:t>2. Одноразова допомога учасником бойових дій в </a:t>
                      </a:r>
                      <a:r>
                        <a:rPr lang="uk-UA" sz="1800" dirty="0" err="1"/>
                        <a:t>Авганістані</a:t>
                      </a:r>
                      <a:r>
                        <a:rPr lang="uk-UA" sz="1800" dirty="0"/>
                        <a:t> 4*1000</a:t>
                      </a:r>
                      <a:endParaRPr lang="uk-U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/>
                        <a:t>4,000</a:t>
                      </a:r>
                      <a:endParaRPr lang="uk-U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/>
                </a:tc>
              </a:tr>
              <a:tr h="5352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/>
                        <a:t>3. Одноразова допомога учасником Чехословакії 4*1000</a:t>
                      </a:r>
                      <a:endParaRPr lang="uk-U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/>
                        <a:t>4,000</a:t>
                      </a:r>
                      <a:endParaRPr lang="uk-U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/>
                </a:tc>
              </a:tr>
              <a:tr h="607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/>
                        <a:t>4. Одноразова допомога учасникам аварії на ЧАЕС 23*1000</a:t>
                      </a:r>
                      <a:endParaRPr lang="uk-U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/>
                        <a:t>23,000</a:t>
                      </a:r>
                      <a:endParaRPr lang="uk-U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/>
                </a:tc>
              </a:tr>
              <a:tr h="4250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/>
                        <a:t>5.Одноразова допомога Учасникам ВВВ 2*1000</a:t>
                      </a:r>
                      <a:endParaRPr lang="uk-U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/>
                        <a:t>2,000</a:t>
                      </a:r>
                      <a:endParaRPr lang="uk-U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/>
                </a:tc>
              </a:tr>
              <a:tr h="428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/>
                        <a:t>6.Одноразова допомога інвалідам дитинства 4*2000</a:t>
                      </a:r>
                      <a:endParaRPr lang="uk-U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/>
                        <a:t>8,000</a:t>
                      </a:r>
                      <a:endParaRPr lang="uk-U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/>
                </a:tc>
              </a:tr>
              <a:tr h="349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/>
                        <a:t>7.Допомога на </a:t>
                      </a:r>
                      <a:r>
                        <a:rPr lang="uk-UA" sz="1800" dirty="0" smtClean="0"/>
                        <a:t>поховання 5*2000</a:t>
                      </a:r>
                      <a:endParaRPr lang="uk-U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/>
                        <a:t>10,000</a:t>
                      </a:r>
                      <a:endParaRPr lang="uk-U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/>
                </a:tc>
              </a:tr>
              <a:tr h="349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/>
                        <a:t>8.Допомога внаслідок пожежі</a:t>
                      </a:r>
                      <a:endParaRPr lang="uk-UA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/>
                        <a:t>10,000</a:t>
                      </a:r>
                      <a:endParaRPr lang="uk-U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/>
                </a:tc>
              </a:tr>
              <a:tr h="3723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/>
                        <a:t>9. Одноразова допомога онкохворим 15*5000</a:t>
                      </a:r>
                      <a:endParaRPr lang="uk-U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/>
                        <a:t>75,000</a:t>
                      </a:r>
                      <a:endParaRPr lang="uk-U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/>
                </a:tc>
              </a:tr>
              <a:tr h="6947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latin typeface="Calibri"/>
                          <a:ea typeface="Calibri"/>
                          <a:cs typeface="Times New Roman"/>
                        </a:rPr>
                        <a:t>10.Видатки на поховання учасників бойових дій та осіб з інвалідністю внаслідок</a:t>
                      </a:r>
                      <a:r>
                        <a:rPr lang="uk-UA" sz="1800" baseline="0" dirty="0" smtClean="0">
                          <a:latin typeface="Calibri"/>
                          <a:ea typeface="Calibri"/>
                          <a:cs typeface="Times New Roman"/>
                        </a:rPr>
                        <a:t> війни</a:t>
                      </a:r>
                      <a:endParaRPr lang="uk-U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latin typeface="Calibri"/>
                          <a:ea typeface="Calibri"/>
                          <a:cs typeface="Times New Roman"/>
                        </a:rPr>
                        <a:t>2,512</a:t>
                      </a:r>
                      <a:endParaRPr lang="uk-U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/>
                </a:tc>
              </a:tr>
              <a:tr h="6947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latin typeface="Calibri"/>
                          <a:ea typeface="Calibri"/>
                          <a:cs typeface="Times New Roman"/>
                        </a:rPr>
                        <a:t>11. Встановлення телефонів особам з інвалідністю І і ІІ груп</a:t>
                      </a:r>
                      <a:endParaRPr lang="uk-U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latin typeface="Calibri"/>
                          <a:ea typeface="Calibri"/>
                          <a:cs typeface="Times New Roman"/>
                        </a:rPr>
                        <a:t>0,100</a:t>
                      </a:r>
                      <a:endParaRPr lang="uk-UA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 fontScale="90000"/>
          </a:bodyPr>
          <a:lstStyle/>
          <a:p>
            <a:pPr lvl="0"/>
            <a:r>
              <a:rPr lang="uk-UA" sz="2200" b="1" cap="all" dirty="0" smtClean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Програма «Надання пільг з оплати житлово-комунальних послуг у межах норм, передбачених законодавством для сімей загиблих (померлих) учасників АТО» на 2022 рік 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4551"/>
          </a:xfrm>
        </p:spPr>
        <p:txBody>
          <a:bodyPr/>
          <a:lstStyle/>
          <a:p>
            <a:r>
              <a:rPr lang="uk-UA" dirty="0" smtClean="0"/>
              <a:t>Забезпечення додатковими пільгами на житлово-комунальні послуги в межах норми для сімей загиблих учасників АТО – 10 000 </a:t>
            </a:r>
            <a:r>
              <a:rPr lang="uk-UA" dirty="0" err="1" smtClean="0"/>
              <a:t>грн</a:t>
            </a:r>
            <a:endParaRPr lang="uk-UA" dirty="0"/>
          </a:p>
        </p:txBody>
      </p:sp>
      <p:pic>
        <p:nvPicPr>
          <p:cNvPr id="27649" name="Picture 1" descr="C:\Users\user\Desktop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000504"/>
            <a:ext cx="8929718" cy="2857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000" b="1" cap="all" dirty="0" smtClean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Програма  «Утримання об’єктів спільного користування чи ліквідації негативних наслідків діяльності об’єктів спільного користування» на 2022  рік  - 2 156 886 </a:t>
            </a:r>
            <a:r>
              <a:rPr lang="uk-UA" sz="2000" b="1" cap="all" dirty="0" err="1" smtClean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грн</a:t>
            </a:r>
            <a:endParaRPr lang="uk-UA" sz="2000" b="1" cap="all" dirty="0">
              <a:ln>
                <a:solidFill>
                  <a:prstClr val="black"/>
                </a:solidFill>
              </a:ln>
              <a:solidFill>
                <a:srgbClr val="0070C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06" y="1428728"/>
          <a:ext cx="9072594" cy="5429271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6007009"/>
                <a:gridCol w="3065585"/>
              </a:tblGrid>
              <a:tr h="749654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u="none" strike="noStrike" dirty="0"/>
                        <a:t>Фонд </a:t>
                      </a:r>
                      <a:r>
                        <a:rPr lang="ru-RU" sz="2000" u="none" strike="noStrike" dirty="0" err="1"/>
                        <a:t>підтримки</a:t>
                      </a:r>
                      <a:r>
                        <a:rPr lang="ru-RU" sz="2000" u="none" strike="noStrike" dirty="0"/>
                        <a:t> </a:t>
                      </a:r>
                      <a:r>
                        <a:rPr lang="ru-RU" sz="2000" u="none" strike="noStrike" dirty="0" err="1"/>
                        <a:t>підприємництва</a:t>
                      </a:r>
                      <a:r>
                        <a:rPr lang="ru-RU" sz="2000" u="none" strike="noStrike" dirty="0"/>
                        <a:t> </a:t>
                      </a:r>
                      <a:r>
                        <a:rPr lang="ru-RU" sz="2000" u="none" strike="noStrike" dirty="0" err="1" smtClean="0"/>
                        <a:t>Петрівка</a:t>
                      </a:r>
                      <a:r>
                        <a:rPr lang="ru-RU" sz="2000" u="none" strike="noStrike" dirty="0" smtClean="0"/>
                        <a:t>- </a:t>
                      </a:r>
                      <a:r>
                        <a:rPr lang="ru-RU" sz="2000" u="none" strike="noStrike" dirty="0" err="1" smtClean="0"/>
                        <a:t>Роменська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u="none" strike="noStrike" dirty="0" smtClean="0"/>
                        <a:t>40 925</a:t>
                      </a:r>
                      <a:endParaRPr lang="uk-UA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687802">
                <a:tc>
                  <a:txBody>
                    <a:bodyPr/>
                    <a:lstStyle/>
                    <a:p>
                      <a:pPr algn="l" fontAlgn="t"/>
                      <a:r>
                        <a:rPr lang="uk-UA" sz="2000" u="none" strike="noStrike" dirty="0"/>
                        <a:t>Гадяцька  дитяча музична школа</a:t>
                      </a:r>
                      <a:endParaRPr lang="uk-UA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u="none" strike="noStrike" dirty="0" smtClean="0"/>
                        <a:t>581 771</a:t>
                      </a:r>
                      <a:endParaRPr lang="uk-UA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50243">
                <a:tc>
                  <a:txBody>
                    <a:bodyPr/>
                    <a:lstStyle/>
                    <a:p>
                      <a:pPr algn="l" fontAlgn="t"/>
                      <a:r>
                        <a:rPr lang="uk-UA" sz="2000" u="none" strike="noStrike"/>
                        <a:t>Трудовий архів</a:t>
                      </a:r>
                      <a:endParaRPr lang="uk-UA" sz="20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u="none" strike="noStrike" dirty="0" smtClean="0"/>
                        <a:t>22 072</a:t>
                      </a:r>
                      <a:endParaRPr lang="uk-UA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77754">
                <a:tc>
                  <a:txBody>
                    <a:bodyPr/>
                    <a:lstStyle/>
                    <a:p>
                      <a:pPr algn="l" fontAlgn="t"/>
                      <a:r>
                        <a:rPr lang="uk-UA" sz="2000" u="none" strike="noStrike"/>
                        <a:t>Центр реабілітації дітей-інвалідів</a:t>
                      </a:r>
                      <a:endParaRPr lang="uk-UA" sz="20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u="none" strike="noStrike" dirty="0" smtClean="0"/>
                        <a:t>57 700</a:t>
                      </a:r>
                      <a:endParaRPr lang="uk-UA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50243">
                <a:tc>
                  <a:txBody>
                    <a:bodyPr/>
                    <a:lstStyle/>
                    <a:p>
                      <a:pPr algn="l" fontAlgn="t"/>
                      <a:r>
                        <a:rPr lang="uk-UA" sz="2000" u="none" strike="noStrike"/>
                        <a:t>КЗ Гадяцький ЦПМСД</a:t>
                      </a:r>
                      <a:endParaRPr lang="uk-UA" sz="20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u="none" strike="noStrike" dirty="0" smtClean="0"/>
                        <a:t>1 104 500</a:t>
                      </a:r>
                      <a:endParaRPr lang="uk-UA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130553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u="none" strike="noStrike" dirty="0" err="1"/>
                        <a:t>Комунальна</a:t>
                      </a:r>
                      <a:r>
                        <a:rPr lang="ru-RU" sz="2000" u="none" strike="noStrike" dirty="0"/>
                        <a:t> </a:t>
                      </a:r>
                      <a:r>
                        <a:rPr lang="ru-RU" sz="2000" u="none" strike="noStrike" dirty="0" err="1"/>
                        <a:t>установа</a:t>
                      </a:r>
                      <a:r>
                        <a:rPr lang="ru-RU" sz="2000" u="none" strike="noStrike" dirty="0"/>
                        <a:t> </a:t>
                      </a:r>
                      <a:r>
                        <a:rPr lang="ru-RU" sz="2000" u="none" strike="noStrike" dirty="0" err="1"/>
                        <a:t>Гадяцький</a:t>
                      </a:r>
                      <a:r>
                        <a:rPr lang="ru-RU" sz="2000" u="none" strike="noStrike" dirty="0"/>
                        <a:t> центр </a:t>
                      </a:r>
                      <a:r>
                        <a:rPr lang="ru-RU" sz="2000" u="none" strike="noStrike" dirty="0" err="1"/>
                        <a:t>професійного</a:t>
                      </a:r>
                      <a:r>
                        <a:rPr lang="ru-RU" sz="2000" u="none" strike="noStrike" dirty="0"/>
                        <a:t> </a:t>
                      </a:r>
                      <a:r>
                        <a:rPr lang="ru-RU" sz="2000" u="none" strike="noStrike" dirty="0" err="1"/>
                        <a:t>розвитку</a:t>
                      </a:r>
                      <a:r>
                        <a:rPr lang="ru-RU" sz="2000" u="none" strike="noStrike" dirty="0"/>
                        <a:t> </a:t>
                      </a:r>
                      <a:r>
                        <a:rPr lang="ru-RU" sz="2000" u="none" strike="noStrike" dirty="0" err="1"/>
                        <a:t>педагогічних</a:t>
                      </a:r>
                      <a:r>
                        <a:rPr lang="ru-RU" sz="2000" u="none" strike="noStrike" dirty="0"/>
                        <a:t> </a:t>
                      </a:r>
                      <a:r>
                        <a:rPr lang="ru-RU" sz="2000" u="none" strike="noStrike" dirty="0" err="1"/>
                        <a:t>працівникв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u="none" strike="noStrike" dirty="0" smtClean="0"/>
                        <a:t>82 913</a:t>
                      </a:r>
                      <a:endParaRPr lang="uk-UA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632779">
                <a:tc>
                  <a:txBody>
                    <a:bodyPr/>
                    <a:lstStyle/>
                    <a:p>
                      <a:pPr algn="l" fontAlgn="t"/>
                      <a:r>
                        <a:rPr lang="uk-UA" sz="2000" u="none" strike="noStrike"/>
                        <a:t>Гадяцький  інклюзивно-ресурсний центр</a:t>
                      </a:r>
                      <a:endParaRPr lang="uk-UA" sz="20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u="none" strike="noStrike" dirty="0" smtClean="0"/>
                        <a:t>10 634</a:t>
                      </a:r>
                      <a:endParaRPr lang="uk-UA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50243">
                <a:tc>
                  <a:txBody>
                    <a:bodyPr/>
                    <a:lstStyle/>
                    <a:p>
                      <a:pPr algn="l" fontAlgn="t"/>
                      <a:r>
                        <a:rPr lang="uk-UA" sz="2000" u="none" strike="noStrike"/>
                        <a:t>КПН Гадяцька МЦЛ</a:t>
                      </a:r>
                      <a:endParaRPr lang="uk-UA" sz="20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000" u="none" strike="noStrike" dirty="0" smtClean="0"/>
                        <a:t>256</a:t>
                      </a:r>
                      <a:r>
                        <a:rPr lang="uk-UA" sz="2000" u="none" strike="noStrike" baseline="0" dirty="0" smtClean="0"/>
                        <a:t> 371</a:t>
                      </a:r>
                      <a:endParaRPr lang="uk-UA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uk-UA" sz="2400" b="1" cap="all" dirty="0" smtClean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Програма «Підтримка народжуваності» на 2022 рік </a:t>
            </a:r>
            <a:r>
              <a:rPr lang="uk-UA" sz="3600" dirty="0" smtClean="0"/>
              <a:t/>
            </a:r>
            <a:br>
              <a:rPr lang="uk-UA" sz="3600" dirty="0" smtClean="0"/>
            </a:br>
            <a:endParaRPr lang="uk-UA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3047"/>
          </a:xfrm>
        </p:spPr>
        <p:txBody>
          <a:bodyPr/>
          <a:lstStyle/>
          <a:p>
            <a:r>
              <a:rPr lang="uk-UA" dirty="0" smtClean="0"/>
              <a:t>Одноразові виплати при народжені (усиновленні) дитини 60 000 </a:t>
            </a:r>
            <a:r>
              <a:rPr lang="uk-UA" dirty="0" err="1" smtClean="0"/>
              <a:t>грн</a:t>
            </a:r>
            <a:endParaRPr lang="uk-UA" dirty="0"/>
          </a:p>
        </p:txBody>
      </p:sp>
      <p:pic>
        <p:nvPicPr>
          <p:cNvPr id="25601" name="Picture 1" descr="C:\Users\user\Desktop\15d9b606fb0dd961e9610ce1cc4cf721_w9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71810"/>
            <a:ext cx="9144000" cy="378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b="1" cap="all" dirty="0" smtClean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Програма «Оздоровлення та відпочинок дітей на 2022 рік» </a:t>
            </a:r>
            <a:r>
              <a:rPr lang="uk-UA" sz="2400" b="1" cap="all" dirty="0" smtClean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241 </a:t>
            </a:r>
            <a:r>
              <a:rPr lang="uk-UA" sz="2400" b="1" cap="all" dirty="0" smtClean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000 </a:t>
            </a:r>
            <a:r>
              <a:rPr lang="uk-UA" sz="2400" b="1" cap="all" dirty="0" err="1" smtClean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грн</a:t>
            </a:r>
            <a:endParaRPr lang="uk-UA" sz="2400" b="1" cap="all" dirty="0">
              <a:ln>
                <a:solidFill>
                  <a:prstClr val="black"/>
                </a:solidFill>
              </a:ln>
              <a:solidFill>
                <a:srgbClr val="0070C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uk-UA" dirty="0" smtClean="0"/>
              <a:t>Забезпечити оздоровлення та відпочинок дітей, які потребують особливої соціальної уваги (придбання путівок в ДОТ), а саме:     </a:t>
            </a:r>
          </a:p>
          <a:p>
            <a:pPr>
              <a:buNone/>
            </a:pPr>
            <a:r>
              <a:rPr lang="uk-UA" dirty="0" smtClean="0"/>
              <a:t>      1. 100% оплатою путівок:                             </a:t>
            </a:r>
          </a:p>
          <a:p>
            <a:pPr>
              <a:buNone/>
            </a:pPr>
            <a:r>
              <a:rPr lang="uk-UA" dirty="0" smtClean="0"/>
              <a:t>  - дітей-сиріт; дітей, позбавлених батьківського піклування;</a:t>
            </a:r>
          </a:p>
          <a:p>
            <a:pPr>
              <a:buNone/>
            </a:pPr>
            <a:r>
              <a:rPr lang="uk-UA" dirty="0" smtClean="0"/>
              <a:t>- дітей з інвалідністю; дітей які виховуються в сім’ях учасників бойових дій;</a:t>
            </a:r>
          </a:p>
          <a:p>
            <a:pPr>
              <a:buNone/>
            </a:pPr>
            <a:r>
              <a:rPr lang="uk-UA" dirty="0" smtClean="0"/>
              <a:t> - сім’ях внутрішньо переміщених осіб;</a:t>
            </a:r>
          </a:p>
          <a:p>
            <a:pPr>
              <a:buNone/>
            </a:pPr>
            <a:r>
              <a:rPr lang="uk-UA" dirty="0" smtClean="0"/>
              <a:t>- дітей постраждалих від наслідків аварії на ЧАЕС;                               </a:t>
            </a:r>
          </a:p>
          <a:p>
            <a:pPr>
              <a:buNone/>
            </a:pPr>
            <a:r>
              <a:rPr lang="uk-UA" dirty="0" smtClean="0"/>
              <a:t>	2. 70% оплатою путівок: </a:t>
            </a:r>
          </a:p>
          <a:p>
            <a:pPr>
              <a:buNone/>
            </a:pPr>
            <a:r>
              <a:rPr lang="uk-UA" dirty="0" smtClean="0"/>
              <a:t>- дітей з багатодітних сімей;</a:t>
            </a:r>
          </a:p>
          <a:p>
            <a:pPr>
              <a:buNone/>
            </a:pPr>
            <a:r>
              <a:rPr lang="uk-UA" dirty="0" smtClean="0"/>
              <a:t>- дітей з малозабезпечених сімей.</a:t>
            </a:r>
          </a:p>
          <a:p>
            <a:pPr>
              <a:buNone/>
            </a:pPr>
            <a:r>
              <a:rPr lang="uk-UA" dirty="0" smtClean="0"/>
              <a:t>	3. 50% оплатою путівок:                                                                                                                           - талановитих та обдарованих дітей; </a:t>
            </a:r>
          </a:p>
          <a:p>
            <a:pPr>
              <a:buNone/>
            </a:pPr>
            <a:r>
              <a:rPr lang="uk-UA" dirty="0" smtClean="0"/>
              <a:t>- дітей працівників агропромислового комплексу;</a:t>
            </a:r>
          </a:p>
          <a:p>
            <a:pPr>
              <a:buNone/>
            </a:pPr>
            <a:r>
              <a:rPr lang="uk-UA" dirty="0" smtClean="0"/>
              <a:t>- дітей працівників бюджетної та соціальної сфери села.</a:t>
            </a: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 fontScale="90000"/>
          </a:bodyPr>
          <a:lstStyle/>
          <a:p>
            <a:pPr lvl="0"/>
            <a:r>
              <a:rPr lang="uk-UA" sz="2400" b="1" cap="all" dirty="0" smtClean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Програма розвитку освіти на території Сергіївської сільської територіальної громади на 2022 рік – 22 599 730 </a:t>
            </a:r>
            <a:r>
              <a:rPr lang="uk-UA" sz="2400" b="1" cap="all" dirty="0" err="1" smtClean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грн</a:t>
            </a:r>
            <a:r>
              <a:rPr lang="uk-UA" sz="2400" b="1" cap="all" dirty="0" smtClean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 ( 11 000 800 </a:t>
            </a:r>
            <a:r>
              <a:rPr lang="uk-UA" sz="2400" b="1" cap="all" dirty="0" err="1" smtClean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грн</a:t>
            </a:r>
            <a:r>
              <a:rPr lang="uk-UA" sz="2400" b="1" cap="all" dirty="0" smtClean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 освітня субвенція + 11 598 930 </a:t>
            </a:r>
            <a:r>
              <a:rPr lang="uk-UA" sz="2400" b="1" cap="all" dirty="0" err="1" smtClean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грн</a:t>
            </a:r>
            <a:r>
              <a:rPr lang="uk-UA" sz="2400" b="1" cap="all" dirty="0" smtClean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 м/б) </a:t>
            </a:r>
            <a:br>
              <a:rPr lang="uk-UA" sz="2400" b="1" cap="all" dirty="0" smtClean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</a:br>
            <a:endParaRPr lang="uk-UA" sz="2400" b="1" cap="all" dirty="0">
              <a:ln>
                <a:solidFill>
                  <a:prstClr val="black"/>
                </a:solidFill>
              </a:ln>
              <a:solidFill>
                <a:srgbClr val="0070C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500177"/>
          <a:ext cx="5715008" cy="514353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63490"/>
                <a:gridCol w="2051518"/>
              </a:tblGrid>
              <a:tr h="376608">
                <a:tc>
                  <a:txBody>
                    <a:bodyPr/>
                    <a:lstStyle/>
                    <a:p>
                      <a:r>
                        <a:rPr lang="uk-UA" dirty="0" smtClean="0"/>
                        <a:t>Заробітна плата м/б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2 849 210</a:t>
                      </a:r>
                      <a:endParaRPr lang="uk-UA" dirty="0"/>
                    </a:p>
                  </a:txBody>
                  <a:tcPr/>
                </a:tc>
              </a:tr>
              <a:tr h="376608">
                <a:tc>
                  <a:txBody>
                    <a:bodyPr/>
                    <a:lstStyle/>
                    <a:p>
                      <a:r>
                        <a:rPr lang="uk-UA" dirty="0" smtClean="0"/>
                        <a:t>Нарахування на з/плату 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683 840</a:t>
                      </a:r>
                      <a:endParaRPr lang="uk-UA" dirty="0"/>
                    </a:p>
                  </a:txBody>
                  <a:tcPr/>
                </a:tc>
              </a:tr>
              <a:tr h="928623">
                <a:tc>
                  <a:txBody>
                    <a:bodyPr/>
                    <a:lstStyle/>
                    <a:p>
                      <a:r>
                        <a:rPr lang="uk-UA" dirty="0" smtClean="0"/>
                        <a:t>Предмети, матеріали,обладнання та інвентар 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986 290</a:t>
                      </a:r>
                      <a:endParaRPr lang="uk-UA" dirty="0"/>
                    </a:p>
                  </a:txBody>
                  <a:tcPr/>
                </a:tc>
              </a:tr>
              <a:tr h="376608">
                <a:tc>
                  <a:txBody>
                    <a:bodyPr/>
                    <a:lstStyle/>
                    <a:p>
                      <a:r>
                        <a:rPr lang="uk-UA" dirty="0" smtClean="0"/>
                        <a:t>Медикаменти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5 100</a:t>
                      </a:r>
                      <a:endParaRPr lang="uk-UA" dirty="0"/>
                    </a:p>
                  </a:txBody>
                  <a:tcPr/>
                </a:tc>
              </a:tr>
              <a:tr h="650035">
                <a:tc>
                  <a:txBody>
                    <a:bodyPr/>
                    <a:lstStyle/>
                    <a:p>
                      <a:r>
                        <a:rPr lang="uk-UA" dirty="0" smtClean="0"/>
                        <a:t>Оплата послуг крім комунальних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1 701 200</a:t>
                      </a:r>
                      <a:endParaRPr lang="uk-UA" dirty="0"/>
                    </a:p>
                  </a:txBody>
                  <a:tcPr/>
                </a:tc>
              </a:tr>
              <a:tr h="376608">
                <a:tc>
                  <a:txBody>
                    <a:bodyPr/>
                    <a:lstStyle/>
                    <a:p>
                      <a:r>
                        <a:rPr lang="uk-UA" dirty="0" smtClean="0"/>
                        <a:t>Видатки на відрядження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14 800</a:t>
                      </a:r>
                      <a:endParaRPr lang="uk-UA" dirty="0"/>
                    </a:p>
                  </a:txBody>
                  <a:tcPr/>
                </a:tc>
              </a:tr>
              <a:tr h="376608">
                <a:tc>
                  <a:txBody>
                    <a:bodyPr/>
                    <a:lstStyle/>
                    <a:p>
                      <a:r>
                        <a:rPr lang="uk-UA" dirty="0" smtClean="0"/>
                        <a:t>Оплата теплопостачання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495 390</a:t>
                      </a:r>
                      <a:endParaRPr lang="uk-UA" dirty="0"/>
                    </a:p>
                  </a:txBody>
                  <a:tcPr/>
                </a:tc>
              </a:tr>
              <a:tr h="376608">
                <a:tc>
                  <a:txBody>
                    <a:bodyPr/>
                    <a:lstStyle/>
                    <a:p>
                      <a:r>
                        <a:rPr lang="uk-UA" dirty="0" smtClean="0"/>
                        <a:t>Оплата електроенергії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677 100</a:t>
                      </a:r>
                      <a:endParaRPr lang="uk-UA" dirty="0"/>
                    </a:p>
                  </a:txBody>
                  <a:tcPr/>
                </a:tc>
              </a:tr>
              <a:tr h="376608">
                <a:tc>
                  <a:txBody>
                    <a:bodyPr/>
                    <a:lstStyle/>
                    <a:p>
                      <a:r>
                        <a:rPr lang="uk-UA" dirty="0" smtClean="0"/>
                        <a:t>Оплата природного газу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3 840</a:t>
                      </a:r>
                      <a:endParaRPr lang="uk-UA" dirty="0"/>
                    </a:p>
                  </a:txBody>
                  <a:tcPr/>
                </a:tc>
              </a:tr>
              <a:tr h="928623">
                <a:tc>
                  <a:txBody>
                    <a:bodyPr/>
                    <a:lstStyle/>
                    <a:p>
                      <a:r>
                        <a:rPr lang="uk-UA" dirty="0" smtClean="0"/>
                        <a:t>Придбання обладнання і предметів довгострокового користування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230 000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857884" y="2071679"/>
            <a:ext cx="27860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 smtClean="0"/>
              <a:t>Розбишівська гімназія – </a:t>
            </a:r>
          </a:p>
          <a:p>
            <a:r>
              <a:rPr lang="uk-UA" sz="3200" i="1" dirty="0" smtClean="0"/>
              <a:t>2 491 036 </a:t>
            </a:r>
            <a:r>
              <a:rPr lang="uk-UA" sz="3200" i="1" dirty="0" err="1" smtClean="0"/>
              <a:t>грн</a:t>
            </a:r>
            <a:r>
              <a:rPr lang="uk-UA" sz="3200" i="1" dirty="0" smtClean="0"/>
              <a:t> </a:t>
            </a:r>
          </a:p>
          <a:p>
            <a:r>
              <a:rPr lang="uk-UA" sz="3200" i="1" dirty="0" smtClean="0"/>
              <a:t>Сергіївська ЗОШ – </a:t>
            </a:r>
          </a:p>
          <a:p>
            <a:r>
              <a:rPr lang="uk-UA" sz="3200" i="1" dirty="0" smtClean="0"/>
              <a:t>3 591 062 </a:t>
            </a:r>
            <a:r>
              <a:rPr lang="uk-UA" sz="3200" i="1" dirty="0" err="1" smtClean="0"/>
              <a:t>грн</a:t>
            </a:r>
            <a:endParaRPr lang="uk-UA" sz="3200" i="1" dirty="0" smtClean="0"/>
          </a:p>
          <a:p>
            <a:r>
              <a:rPr lang="uk-UA" sz="3200" i="1" dirty="0" smtClean="0"/>
              <a:t>Качанівська ЗОШ – </a:t>
            </a:r>
          </a:p>
          <a:p>
            <a:r>
              <a:rPr lang="uk-UA" sz="3200" i="1" dirty="0" smtClean="0"/>
              <a:t>2 708 137 </a:t>
            </a:r>
            <a:r>
              <a:rPr lang="uk-UA" sz="3200" i="1" dirty="0" err="1" smtClean="0"/>
              <a:t>грн</a:t>
            </a:r>
            <a:endParaRPr lang="uk-UA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 fontScale="90000"/>
          </a:bodyPr>
          <a:lstStyle/>
          <a:p>
            <a:pPr lvl="0"/>
            <a:r>
              <a:rPr lang="uk-UA" sz="2700" b="1" cap="all" dirty="0" smtClean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Програма розвитку освіти на території Сергіївської сільської територіальної громади на 2022 рік  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500177"/>
          <a:ext cx="5643570" cy="5357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7696"/>
                <a:gridCol w="2025874"/>
              </a:tblGrid>
              <a:tr h="459602">
                <a:tc>
                  <a:txBody>
                    <a:bodyPr/>
                    <a:lstStyle/>
                    <a:p>
                      <a:r>
                        <a:rPr lang="uk-UA" dirty="0" smtClean="0"/>
                        <a:t>Заробітна плата м/б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2 619 510</a:t>
                      </a:r>
                      <a:endParaRPr lang="uk-UA" dirty="0"/>
                    </a:p>
                  </a:txBody>
                  <a:tcPr/>
                </a:tc>
              </a:tr>
              <a:tr h="459602">
                <a:tc>
                  <a:txBody>
                    <a:bodyPr/>
                    <a:lstStyle/>
                    <a:p>
                      <a:r>
                        <a:rPr lang="uk-UA" dirty="0" smtClean="0"/>
                        <a:t>Нарахування на з/плату 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628 700</a:t>
                      </a:r>
                      <a:endParaRPr lang="uk-UA" dirty="0"/>
                    </a:p>
                  </a:txBody>
                  <a:tcPr/>
                </a:tc>
              </a:tr>
              <a:tr h="1133265">
                <a:tc>
                  <a:txBody>
                    <a:bodyPr/>
                    <a:lstStyle/>
                    <a:p>
                      <a:r>
                        <a:rPr lang="uk-UA" dirty="0" smtClean="0"/>
                        <a:t>Предмети, матеріали,обладнання та інвентар 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221 160</a:t>
                      </a:r>
                      <a:endParaRPr lang="uk-UA" dirty="0"/>
                    </a:p>
                  </a:txBody>
                  <a:tcPr/>
                </a:tc>
              </a:tr>
              <a:tr h="459602">
                <a:tc>
                  <a:txBody>
                    <a:bodyPr/>
                    <a:lstStyle/>
                    <a:p>
                      <a:r>
                        <a:rPr lang="uk-UA" dirty="0" smtClean="0"/>
                        <a:t>Медикаменти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3 840</a:t>
                      </a:r>
                      <a:endParaRPr lang="uk-UA" dirty="0"/>
                    </a:p>
                  </a:txBody>
                  <a:tcPr/>
                </a:tc>
              </a:tr>
              <a:tr h="793284">
                <a:tc>
                  <a:txBody>
                    <a:bodyPr/>
                    <a:lstStyle/>
                    <a:p>
                      <a:r>
                        <a:rPr lang="uk-UA" dirty="0" smtClean="0"/>
                        <a:t>Оплата послуг крім комунальних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150 530</a:t>
                      </a:r>
                      <a:endParaRPr lang="uk-UA" dirty="0"/>
                    </a:p>
                  </a:txBody>
                  <a:tcPr/>
                </a:tc>
              </a:tr>
              <a:tr h="459602">
                <a:tc>
                  <a:txBody>
                    <a:bodyPr/>
                    <a:lstStyle/>
                    <a:p>
                      <a:r>
                        <a:rPr lang="uk-UA" dirty="0" smtClean="0"/>
                        <a:t>Оплата електроенергії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106 150</a:t>
                      </a:r>
                      <a:endParaRPr lang="uk-UA" dirty="0"/>
                    </a:p>
                  </a:txBody>
                  <a:tcPr/>
                </a:tc>
              </a:tr>
              <a:tr h="459602">
                <a:tc>
                  <a:txBody>
                    <a:bodyPr/>
                    <a:lstStyle/>
                    <a:p>
                      <a:r>
                        <a:rPr lang="uk-UA" dirty="0" smtClean="0"/>
                        <a:t>Оплата природного газу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157 520</a:t>
                      </a:r>
                      <a:endParaRPr lang="uk-UA" dirty="0"/>
                    </a:p>
                  </a:txBody>
                  <a:tcPr/>
                </a:tc>
              </a:tr>
              <a:tr h="1133265">
                <a:tc>
                  <a:txBody>
                    <a:bodyPr/>
                    <a:lstStyle/>
                    <a:p>
                      <a:r>
                        <a:rPr lang="uk-UA" dirty="0" smtClean="0"/>
                        <a:t>Придбання обладнання і предметів довгострокового користування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64 750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857884" y="1571612"/>
            <a:ext cx="278608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i="1" dirty="0" smtClean="0"/>
              <a:t>ДНЗ </a:t>
            </a:r>
            <a:r>
              <a:rPr lang="uk-UA" sz="2800" i="1" dirty="0" err="1" smtClean="0"/>
              <a:t>“Ромашка”</a:t>
            </a:r>
            <a:r>
              <a:rPr lang="uk-UA" sz="2800" i="1" dirty="0" smtClean="0"/>
              <a:t> с. </a:t>
            </a:r>
            <a:r>
              <a:rPr lang="uk-UA" sz="2800" i="1" dirty="0" err="1" smtClean="0"/>
              <a:t>Качаново</a:t>
            </a:r>
            <a:r>
              <a:rPr lang="uk-UA" sz="2800" i="1" dirty="0" smtClean="0"/>
              <a:t> – </a:t>
            </a:r>
          </a:p>
          <a:p>
            <a:r>
              <a:rPr lang="uk-UA" sz="2800" i="1" dirty="0" smtClean="0"/>
              <a:t>1 455 487 </a:t>
            </a:r>
            <a:r>
              <a:rPr lang="uk-UA" sz="2800" i="1" dirty="0" err="1" smtClean="0"/>
              <a:t>грн</a:t>
            </a:r>
            <a:endParaRPr lang="uk-UA" sz="2800" i="1" dirty="0" smtClean="0"/>
          </a:p>
          <a:p>
            <a:r>
              <a:rPr lang="uk-UA" sz="2800" i="1" dirty="0" smtClean="0"/>
              <a:t>ДНЗ </a:t>
            </a:r>
            <a:r>
              <a:rPr lang="uk-UA" sz="2800" i="1" dirty="0" err="1" smtClean="0"/>
              <a:t>“Перлинка”</a:t>
            </a:r>
            <a:r>
              <a:rPr lang="uk-UA" sz="2800" i="1" dirty="0" smtClean="0"/>
              <a:t> с. Розбишівка – 1 023 818 </a:t>
            </a:r>
            <a:r>
              <a:rPr lang="uk-UA" sz="2800" i="1" dirty="0" err="1" smtClean="0"/>
              <a:t>грн</a:t>
            </a:r>
            <a:endParaRPr lang="uk-UA" sz="2800" i="1" dirty="0" smtClean="0"/>
          </a:p>
          <a:p>
            <a:r>
              <a:rPr lang="uk-UA" sz="2800" i="1" dirty="0" smtClean="0"/>
              <a:t>ДНЗ </a:t>
            </a:r>
            <a:r>
              <a:rPr lang="uk-UA" sz="2800" i="1" dirty="0" err="1" smtClean="0"/>
              <a:t>“Джерельце”</a:t>
            </a:r>
            <a:r>
              <a:rPr lang="uk-UA" sz="2800" i="1" dirty="0" smtClean="0"/>
              <a:t> с. Сергіївка – 1 992 134 </a:t>
            </a:r>
            <a:r>
              <a:rPr lang="uk-UA" sz="2800" i="1" dirty="0" err="1" smtClean="0"/>
              <a:t>грн</a:t>
            </a:r>
            <a:endParaRPr lang="uk-UA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rmAutofit fontScale="90000"/>
          </a:bodyPr>
          <a:lstStyle/>
          <a:p>
            <a:pPr lvl="0"/>
            <a:r>
              <a:rPr lang="uk-UA" sz="2700" b="1" cap="all" dirty="0" smtClean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Програма розвитку культури на 2022 рік</a:t>
            </a:r>
            <a:br>
              <a:rPr lang="uk-UA" sz="2700" b="1" cap="all" dirty="0" smtClean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</a:br>
            <a:r>
              <a:rPr lang="uk-UA" sz="2700" b="1" cap="all" dirty="0" smtClean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4 183 660 </a:t>
            </a:r>
            <a:r>
              <a:rPr lang="uk-UA" sz="2700" b="1" cap="all" dirty="0" err="1" smtClean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грн</a:t>
            </a:r>
            <a:r>
              <a:rPr lang="uk-UA" sz="2700" b="1" cap="all" dirty="0" smtClean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 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5900750" cy="34004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uk-UA" sz="2000" b="1" i="1" dirty="0" smtClean="0"/>
              <a:t>Заробітна плата – 1 800 270</a:t>
            </a:r>
          </a:p>
          <a:p>
            <a:r>
              <a:rPr lang="uk-UA" sz="2000" b="1" i="1" dirty="0" smtClean="0"/>
              <a:t>Нарахування на з/плату – 432 110</a:t>
            </a:r>
          </a:p>
          <a:p>
            <a:r>
              <a:rPr lang="uk-UA" sz="2000" b="1" i="1" dirty="0" smtClean="0"/>
              <a:t>Предмети,матеріали, обладнання та інвентар – 298 210</a:t>
            </a:r>
          </a:p>
          <a:p>
            <a:r>
              <a:rPr lang="uk-UA" sz="2000" b="1" i="1" dirty="0" smtClean="0"/>
              <a:t>Оплата послуг крім комунальних – 100 800</a:t>
            </a:r>
          </a:p>
          <a:p>
            <a:r>
              <a:rPr lang="uk-UA" sz="2000" b="1" i="1" dirty="0" smtClean="0"/>
              <a:t>Оплата електроенергії – 426 700</a:t>
            </a:r>
          </a:p>
          <a:p>
            <a:r>
              <a:rPr lang="uk-UA" sz="2000" b="1" i="1" dirty="0" smtClean="0"/>
              <a:t>Оплата природного газу – 100 570</a:t>
            </a:r>
          </a:p>
          <a:p>
            <a:r>
              <a:rPr lang="uk-UA" sz="2000" b="1" i="1" dirty="0" smtClean="0"/>
              <a:t>Придбання обладнання і предметів довгострокового використання – 225 000</a:t>
            </a:r>
          </a:p>
          <a:p>
            <a:r>
              <a:rPr lang="uk-UA" sz="2000" b="1" i="1" dirty="0" smtClean="0"/>
              <a:t>Капітальний ремонт інших об’єктів – 800 000</a:t>
            </a:r>
            <a:endParaRPr lang="uk-UA" sz="20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5072074"/>
            <a:ext cx="60722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/>
              <a:t>Новоселівський сільський клуб – 247 840 </a:t>
            </a:r>
            <a:r>
              <a:rPr lang="uk-UA" sz="2400" i="1" dirty="0" err="1" smtClean="0"/>
              <a:t>грн</a:t>
            </a:r>
            <a:endParaRPr lang="uk-UA" sz="2400" i="1" dirty="0" smtClean="0"/>
          </a:p>
          <a:p>
            <a:r>
              <a:rPr lang="uk-UA" sz="2400" i="1" dirty="0" smtClean="0"/>
              <a:t>Качанівський клуб – 569 750 </a:t>
            </a:r>
            <a:r>
              <a:rPr lang="uk-UA" sz="2400" i="1" dirty="0" err="1" smtClean="0"/>
              <a:t>грн</a:t>
            </a:r>
            <a:endParaRPr lang="uk-UA" sz="2400" i="1" dirty="0" smtClean="0"/>
          </a:p>
          <a:p>
            <a:r>
              <a:rPr lang="uk-UA" sz="2400" i="1" dirty="0" err="1" smtClean="0"/>
              <a:t>Розбишівський</a:t>
            </a:r>
            <a:r>
              <a:rPr lang="uk-UA" sz="2400" i="1" dirty="0" smtClean="0"/>
              <a:t> СБК – 1 604 300 </a:t>
            </a:r>
            <a:r>
              <a:rPr lang="uk-UA" sz="2400" i="1" dirty="0" err="1" smtClean="0"/>
              <a:t>грн</a:t>
            </a:r>
            <a:endParaRPr lang="uk-UA" sz="2400" i="1" dirty="0" smtClean="0"/>
          </a:p>
          <a:p>
            <a:r>
              <a:rPr lang="uk-UA" sz="2400" i="1" dirty="0" smtClean="0"/>
              <a:t>Сергіївський СБК – 1 250 810 </a:t>
            </a:r>
            <a:r>
              <a:rPr lang="uk-UA" sz="2400" i="1" dirty="0" err="1" smtClean="0"/>
              <a:t>грн</a:t>
            </a:r>
            <a:endParaRPr lang="uk-UA" sz="2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429388" y="2143116"/>
            <a:ext cx="2714612" cy="34163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i="1" dirty="0" smtClean="0"/>
              <a:t>Качанівська бібліотека – 176 190 </a:t>
            </a:r>
            <a:r>
              <a:rPr lang="uk-UA" sz="2400" i="1" dirty="0" err="1" smtClean="0"/>
              <a:t>грн</a:t>
            </a:r>
            <a:endParaRPr lang="uk-UA" sz="2400" i="1" dirty="0" smtClean="0"/>
          </a:p>
          <a:p>
            <a:r>
              <a:rPr lang="uk-UA" sz="2400" i="1" dirty="0" smtClean="0"/>
              <a:t>Розбишівська бібліотека – 166 100 </a:t>
            </a:r>
            <a:r>
              <a:rPr lang="uk-UA" sz="2400" i="1" dirty="0" err="1" smtClean="0"/>
              <a:t>грн</a:t>
            </a:r>
            <a:endParaRPr lang="uk-UA" sz="2400" i="1" dirty="0" smtClean="0"/>
          </a:p>
          <a:p>
            <a:r>
              <a:rPr lang="uk-UA" sz="2400" i="1" smtClean="0"/>
              <a:t>Сергіївська </a:t>
            </a:r>
            <a:r>
              <a:rPr lang="uk-UA" sz="2400" i="1" dirty="0" smtClean="0"/>
              <a:t>бібліотека – 168 670 </a:t>
            </a:r>
            <a:r>
              <a:rPr lang="uk-UA" sz="2400" i="1" dirty="0" err="1" smtClean="0"/>
              <a:t>грн</a:t>
            </a:r>
            <a:endParaRPr lang="uk-UA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b="1" cap="all" dirty="0" smtClean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Програма «Розвиток фізичної культури і спорту в сільській місцевості на 2022 рік» </a:t>
            </a:r>
            <a:endParaRPr lang="uk-UA" sz="2400" b="1" cap="all" dirty="0">
              <a:ln>
                <a:solidFill>
                  <a:prstClr val="black"/>
                </a:solidFill>
              </a:ln>
              <a:solidFill>
                <a:srgbClr val="0070C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857364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Підтримка спортивних, футбольних, волейбольних команд, (50, 000 тис.грн)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249227409_4523022524451610_7086146602784638824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88000"/>
            <a:ext cx="5160000" cy="3870000"/>
          </a:xfrm>
          <a:prstGeom prst="rect">
            <a:avLst/>
          </a:prstGeom>
          <a:noFill/>
        </p:spPr>
      </p:pic>
      <p:pic>
        <p:nvPicPr>
          <p:cNvPr id="1027" name="Picture 3" descr="C:\Users\user\Desktop\260944195_4611585285595333_5753250429443422612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000372"/>
            <a:ext cx="4000496" cy="3857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b="1" cap="all" dirty="0" smtClean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Програма «Організація харчування в закладах освіти Сергіївської сільської ради» на 2022 рік – 1 </a:t>
            </a:r>
            <a:r>
              <a:rPr lang="uk-UA" sz="2400" b="1" cap="all" dirty="0" smtClean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753 </a:t>
            </a:r>
            <a:r>
              <a:rPr lang="uk-UA" sz="2400" b="1" cap="all" dirty="0" smtClean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779 </a:t>
            </a:r>
            <a:r>
              <a:rPr lang="uk-UA" sz="2400" b="1" cap="all" dirty="0" err="1" smtClean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грн</a:t>
            </a:r>
            <a:r>
              <a:rPr lang="uk-UA" sz="2400" b="1" cap="all" dirty="0" smtClean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  </a:t>
            </a:r>
            <a:endParaRPr lang="uk-UA" sz="2400" b="1" cap="all" dirty="0">
              <a:ln>
                <a:solidFill>
                  <a:prstClr val="black"/>
                </a:solidFill>
              </a:ln>
              <a:solidFill>
                <a:srgbClr val="0070C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401080" cy="4786345"/>
          </a:xfrm>
        </p:spPr>
        <p:txBody>
          <a:bodyPr>
            <a:normAutofit fontScale="25000" lnSpcReduction="20000"/>
          </a:bodyPr>
          <a:lstStyle/>
          <a:p>
            <a:pPr lvl="0"/>
            <a:endParaRPr lang="uk-UA" sz="7200" dirty="0" smtClean="0"/>
          </a:p>
          <a:p>
            <a:pPr lvl="0"/>
            <a:r>
              <a:rPr lang="ru-RU" sz="7200" b="1" dirty="0" err="1" smtClean="0"/>
              <a:t>створення</a:t>
            </a:r>
            <a:r>
              <a:rPr lang="ru-RU" sz="7200" b="1" dirty="0" smtClean="0"/>
              <a:t> умов для </a:t>
            </a:r>
            <a:r>
              <a:rPr lang="ru-RU" sz="7200" b="1" dirty="0" err="1" smtClean="0"/>
              <a:t>повноцінного</a:t>
            </a:r>
            <a:r>
              <a:rPr lang="ru-RU" sz="7200" b="1" dirty="0" smtClean="0"/>
              <a:t> </a:t>
            </a:r>
            <a:r>
              <a:rPr lang="ru-RU" sz="7200" b="1" dirty="0" err="1" smtClean="0"/>
              <a:t>харчування</a:t>
            </a:r>
            <a:r>
              <a:rPr lang="ru-RU" sz="7200" b="1" dirty="0" smtClean="0"/>
              <a:t> </a:t>
            </a:r>
            <a:r>
              <a:rPr lang="ru-RU" sz="7200" b="1" dirty="0" err="1" smtClean="0"/>
              <a:t>учнів</a:t>
            </a:r>
            <a:r>
              <a:rPr lang="ru-RU" sz="7200" b="1" dirty="0" smtClean="0"/>
              <a:t>;</a:t>
            </a:r>
            <a:endParaRPr lang="uk-UA" sz="7200" dirty="0" smtClean="0"/>
          </a:p>
          <a:p>
            <a:pPr lvl="0">
              <a:buNone/>
            </a:pPr>
            <a:r>
              <a:rPr lang="uk-UA" sz="7200" b="1" dirty="0" smtClean="0"/>
              <a:t>забезпечення безкоштовним харчуванням наступних  категорії учнів:</a:t>
            </a:r>
            <a:endParaRPr lang="uk-UA" sz="7200" dirty="0" smtClean="0"/>
          </a:p>
          <a:p>
            <a:pPr lvl="0"/>
            <a:r>
              <a:rPr lang="uk-UA" sz="7200" dirty="0" smtClean="0"/>
              <a:t>дітей-сиріт;</a:t>
            </a:r>
          </a:p>
          <a:p>
            <a:pPr lvl="0"/>
            <a:r>
              <a:rPr lang="uk-UA" sz="7200" dirty="0" smtClean="0"/>
              <a:t>дітей позбавлених батьківського піклування;</a:t>
            </a:r>
          </a:p>
          <a:p>
            <a:pPr lvl="0"/>
            <a:r>
              <a:rPr lang="uk-UA" sz="7200" dirty="0" smtClean="0"/>
              <a:t>дітей з інвалідністю;</a:t>
            </a:r>
          </a:p>
          <a:p>
            <a:pPr lvl="0"/>
            <a:r>
              <a:rPr lang="uk-UA" sz="7200" dirty="0" smtClean="0"/>
              <a:t>дітей з особливими освітніми потребами, які навчаються у спеціальних і інклюзивних класах;</a:t>
            </a:r>
          </a:p>
          <a:p>
            <a:pPr lvl="0"/>
            <a:r>
              <a:rPr lang="uk-UA" sz="7200" dirty="0" smtClean="0"/>
              <a:t>учнів 1-11 класів із  сімей, які отримують допомогу відповідно до Закону України «Про державну соціальну допомогу малозабезпеченим сім’ям»;</a:t>
            </a:r>
          </a:p>
          <a:p>
            <a:pPr lvl="0"/>
            <a:r>
              <a:rPr lang="uk-UA" sz="7200" dirty="0" smtClean="0"/>
              <a:t>учнів, батьки яких є учасниками бойових дій в зоні АТО або загинули в зоні АТО;</a:t>
            </a:r>
          </a:p>
          <a:p>
            <a:pPr lvl="0"/>
            <a:r>
              <a:rPr lang="uk-UA" sz="7200" dirty="0" smtClean="0"/>
              <a:t>дітей вимушених переселенців;</a:t>
            </a:r>
          </a:p>
          <a:p>
            <a:pPr lvl="0"/>
            <a:r>
              <a:rPr lang="uk-UA" sz="7200" dirty="0" smtClean="0"/>
              <a:t>учнів з багатодітних сімей; </a:t>
            </a:r>
          </a:p>
          <a:p>
            <a:pPr lvl="0"/>
            <a:r>
              <a:rPr lang="uk-UA" sz="7200" b="1" dirty="0" smtClean="0"/>
              <a:t>часткове фінансування харчування дітей 1-9 і 1-11 класів</a:t>
            </a:r>
            <a:r>
              <a:rPr lang="uk-UA" sz="7200" dirty="0" smtClean="0"/>
              <a:t> ( 13,50 грн. місцевого бюджету 13,50 грн. батьківська плата).</a:t>
            </a:r>
          </a:p>
          <a:p>
            <a:pPr lvl="0"/>
            <a:r>
              <a:rPr lang="uk-UA" sz="7200" dirty="0" smtClean="0"/>
              <a:t>Вартість харчування одного </a:t>
            </a:r>
            <a:r>
              <a:rPr lang="uk-UA" sz="7200" dirty="0" err="1" smtClean="0"/>
              <a:t>дітодня</a:t>
            </a:r>
            <a:r>
              <a:rPr lang="uk-UA" sz="7200" dirty="0" smtClean="0"/>
              <a:t> в закладах дошкільної освіти (</a:t>
            </a:r>
            <a:r>
              <a:rPr lang="uk-UA" sz="7200" dirty="0" err="1" smtClean="0"/>
              <a:t>“Джерельце”</a:t>
            </a:r>
            <a:r>
              <a:rPr lang="uk-UA" sz="7200" dirty="0" smtClean="0"/>
              <a:t>, </a:t>
            </a:r>
            <a:r>
              <a:rPr lang="uk-UA" sz="7200" dirty="0" err="1" smtClean="0"/>
              <a:t>“Перлинка”</a:t>
            </a:r>
            <a:r>
              <a:rPr lang="uk-UA" sz="7200" dirty="0" smtClean="0"/>
              <a:t>, </a:t>
            </a:r>
            <a:r>
              <a:rPr lang="uk-UA" sz="7200" dirty="0" err="1" smtClean="0"/>
              <a:t>“Ромашка”</a:t>
            </a:r>
            <a:r>
              <a:rPr lang="uk-UA" sz="7200" dirty="0" smtClean="0"/>
              <a:t>) для ясельних груп не більше 40,00 </a:t>
            </a:r>
            <a:r>
              <a:rPr lang="uk-UA" sz="7200" dirty="0" err="1" smtClean="0"/>
              <a:t>грн</a:t>
            </a:r>
            <a:r>
              <a:rPr lang="uk-UA" sz="7200" dirty="0" smtClean="0"/>
              <a:t>, для садових груп не більше 45,00.</a:t>
            </a:r>
          </a:p>
          <a:p>
            <a:pPr>
              <a:buNone/>
            </a:pPr>
            <a:r>
              <a:rPr lang="ru-RU" dirty="0" smtClean="0"/>
              <a:t>      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gray">
          <a:xfrm rot="5400000">
            <a:off x="7144" y="3111624"/>
            <a:ext cx="3703637" cy="197167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gray">
          <a:xfrm>
            <a:off x="890588" y="4368130"/>
            <a:ext cx="1954212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uk-UA" sz="1400" b="1" cap="all" dirty="0" smtClean="0"/>
              <a:t>Висока якість життя, комфортні умови та добробут</a:t>
            </a:r>
            <a:endParaRPr lang="en-US" sz="1400" b="1" cap="all" dirty="0" smtClean="0">
              <a:solidFill>
                <a:srgbClr val="1C1C1C"/>
              </a:solidFill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gray">
          <a:xfrm rot="5400000">
            <a:off x="2456657" y="3111624"/>
            <a:ext cx="3703637" cy="197167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gray">
          <a:xfrm>
            <a:off x="3340100" y="4368130"/>
            <a:ext cx="1954213" cy="1600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uk-UA" sz="1400" b="1" cap="all" dirty="0" smtClean="0"/>
              <a:t>Підвищення економічної ефективності використання ресурсного потенціалу громади</a:t>
            </a:r>
            <a:endParaRPr lang="en-US" sz="1400" b="1" cap="all" dirty="0">
              <a:solidFill>
                <a:srgbClr val="1C1C1C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gray">
          <a:xfrm rot="5400000">
            <a:off x="4934744" y="3111624"/>
            <a:ext cx="3703637" cy="1971675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8F8F8">
                  <a:gamma/>
                  <a:shade val="77647"/>
                  <a:invGamma/>
                  <a:alpha val="98000"/>
                </a:srgbClr>
              </a:gs>
              <a:gs pos="50000">
                <a:srgbClr val="F8F8F8"/>
              </a:gs>
              <a:gs pos="100000">
                <a:srgbClr val="F8F8F8">
                  <a:gamma/>
                  <a:shade val="77647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808080"/>
            </a:solidFill>
            <a:round/>
            <a:headEnd/>
            <a:tailEnd/>
          </a:ln>
          <a:effectLst>
            <a:prstShdw prst="shdw12" dist="88900" dir="10800000">
              <a:srgbClr val="1C1C1C"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gray">
          <a:xfrm>
            <a:off x="5816600" y="4368130"/>
            <a:ext cx="1955800" cy="1169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uk-UA" sz="1400" b="1" dirty="0" smtClean="0"/>
              <a:t>ОНОВЛЕННЯ </a:t>
            </a:r>
            <a:r>
              <a:rPr lang="uk-UA" sz="1400" b="1" cap="all" dirty="0" smtClean="0"/>
              <a:t>екологічної та соціальної інфраструктури </a:t>
            </a:r>
            <a:r>
              <a:rPr lang="uk-UA" sz="1400" b="1" cap="all" dirty="0" err="1" smtClean="0"/>
              <a:t>теритрії</a:t>
            </a:r>
            <a:endParaRPr lang="en-US" sz="1400" b="1" dirty="0" smtClean="0">
              <a:solidFill>
                <a:srgbClr val="1C1C1C"/>
              </a:solidFill>
            </a:endParaRPr>
          </a:p>
        </p:txBody>
      </p:sp>
      <p:pic>
        <p:nvPicPr>
          <p:cNvPr id="10" name="Picture 9" descr="RY_circl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2363" y="2452018"/>
            <a:ext cx="1108075" cy="1108075"/>
          </a:xfrm>
          <a:prstGeom prst="rect">
            <a:avLst/>
          </a:prstGeom>
          <a:noFill/>
        </p:spPr>
      </p:pic>
      <p:pic>
        <p:nvPicPr>
          <p:cNvPr id="11" name="Picture 10" descr="LB_circl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9838" y="2452018"/>
            <a:ext cx="1176337" cy="1174750"/>
          </a:xfrm>
          <a:prstGeom prst="rect">
            <a:avLst/>
          </a:prstGeom>
          <a:noFill/>
        </p:spPr>
      </p:pic>
      <p:pic>
        <p:nvPicPr>
          <p:cNvPr id="12" name="Picture 11" descr="YG_circle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87763" y="2426618"/>
            <a:ext cx="1192212" cy="1192212"/>
          </a:xfrm>
          <a:prstGeom prst="rect">
            <a:avLst/>
          </a:prstGeom>
          <a:noFill/>
        </p:spPr>
      </p:pic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1357291" y="2643182"/>
            <a:ext cx="928694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uk-UA" sz="2000" b="1" dirty="0" smtClean="0">
                <a:solidFill>
                  <a:srgbClr val="D13F11"/>
                </a:solidFill>
              </a:rPr>
              <a:t>Стратегічна ціль</a:t>
            </a:r>
            <a:r>
              <a:rPr lang="en-US" sz="1400" b="1" dirty="0" smtClean="0">
                <a:solidFill>
                  <a:srgbClr val="D13F11"/>
                </a:solidFill>
              </a:rPr>
              <a:t> </a:t>
            </a:r>
            <a:r>
              <a:rPr lang="uk-UA" sz="1400" b="1" dirty="0" smtClean="0">
                <a:solidFill>
                  <a:srgbClr val="D13F11"/>
                </a:solidFill>
              </a:rPr>
              <a:t> </a:t>
            </a:r>
            <a:r>
              <a:rPr lang="uk-UA" sz="2000" b="1" dirty="0" smtClean="0">
                <a:solidFill>
                  <a:srgbClr val="D13F11"/>
                </a:solidFill>
              </a:rPr>
              <a:t>1</a:t>
            </a:r>
            <a:endParaRPr lang="en-US" sz="2000" b="1" dirty="0">
              <a:solidFill>
                <a:srgbClr val="D13F11"/>
              </a:solidFill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6286500" y="2731418"/>
            <a:ext cx="914400" cy="7525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uk-UA" sz="2000" b="1" dirty="0" smtClean="0">
                <a:solidFill>
                  <a:srgbClr val="D13F11"/>
                </a:solidFill>
              </a:rPr>
              <a:t>Стратегічна ціль 3</a:t>
            </a:r>
            <a:endParaRPr lang="en-US" sz="1400" b="1" dirty="0">
              <a:solidFill>
                <a:srgbClr val="5F5F5F"/>
              </a:solidFill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817938" y="2731418"/>
            <a:ext cx="914400" cy="7525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uk-UA" sz="2000" b="1" dirty="0" smtClean="0">
                <a:solidFill>
                  <a:srgbClr val="D13F11"/>
                </a:solidFill>
              </a:rPr>
              <a:t>Стратегічна ціль 2</a:t>
            </a:r>
            <a:endParaRPr lang="en-US" sz="1400" b="1" dirty="0">
              <a:solidFill>
                <a:srgbClr val="5F5F5F"/>
              </a:solidFill>
            </a:endParaRPr>
          </a:p>
        </p:txBody>
      </p:sp>
      <p:pic>
        <p:nvPicPr>
          <p:cNvPr id="16" name="Picture 15" descr="O_chevron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00513" y="3839493"/>
            <a:ext cx="412750" cy="363537"/>
          </a:xfrm>
          <a:prstGeom prst="rect">
            <a:avLst/>
          </a:prstGeom>
          <a:noFill/>
        </p:spPr>
      </p:pic>
      <p:pic>
        <p:nvPicPr>
          <p:cNvPr id="17" name="Picture 16" descr="O_chevron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9725" y="3839493"/>
            <a:ext cx="412750" cy="363537"/>
          </a:xfrm>
          <a:prstGeom prst="rect">
            <a:avLst/>
          </a:prstGeom>
          <a:noFill/>
        </p:spPr>
      </p:pic>
      <p:pic>
        <p:nvPicPr>
          <p:cNvPr id="18" name="Picture 17" descr="O_chevron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64313" y="3839493"/>
            <a:ext cx="412750" cy="363537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57158" y="428604"/>
            <a:ext cx="8572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i="1" dirty="0" smtClean="0"/>
              <a:t>План громади на 2022 рік відповідає пріоритетним цілям та напрямкам, що визначені Стратегією розвитку Полтавської області, а також Стратегії розвитку Сергіївської ТГ на період до 2027 року. Висновок Полтавської ОДА від 29 листопада 2021 року.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77574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uk-UA" sz="2700" b="1" cap="all" dirty="0" smtClean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Програма «Шкільне молоко» на 2022 рік – 48 965 </a:t>
            </a:r>
            <a:r>
              <a:rPr lang="uk-UA" sz="2700" b="1" cap="all" dirty="0" err="1" smtClean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грн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19457" name="Picture 1" descr="C:\Users\user\Desktop\зображення_viber_2021-11-23_09-16-52-6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2497258"/>
            <a:ext cx="3000364" cy="4360742"/>
          </a:xfrm>
          <a:prstGeom prst="rect">
            <a:avLst/>
          </a:prstGeom>
          <a:noFill/>
        </p:spPr>
      </p:pic>
      <p:pic>
        <p:nvPicPr>
          <p:cNvPr id="19458" name="Picture 2" descr="C:\Users\user\Desktop\зображення_viber_2021-11-23_09-16-52-4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571744"/>
            <a:ext cx="2786082" cy="4286256"/>
          </a:xfrm>
          <a:prstGeom prst="rect">
            <a:avLst/>
          </a:prstGeom>
          <a:noFill/>
        </p:spPr>
      </p:pic>
      <p:pic>
        <p:nvPicPr>
          <p:cNvPr id="19459" name="Picture 3" descr="C:\Users\user\Desktop\зображення_viber_2021-11-23_09-16-52-5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43182"/>
            <a:ext cx="3286116" cy="421481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857232"/>
            <a:ext cx="58579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/>
              <a:t>Молоко – 40 131 </a:t>
            </a:r>
            <a:r>
              <a:rPr lang="uk-UA" sz="2400" i="1" dirty="0" err="1" smtClean="0"/>
              <a:t>грн</a:t>
            </a:r>
            <a:endParaRPr lang="uk-UA" sz="2400" i="1" dirty="0" smtClean="0"/>
          </a:p>
          <a:p>
            <a:r>
              <a:rPr lang="uk-UA" sz="2400" i="1" dirty="0" smtClean="0"/>
              <a:t>ЗОШ 2058 л</a:t>
            </a:r>
          </a:p>
          <a:p>
            <a:r>
              <a:rPr lang="uk-UA" sz="2400" i="1" dirty="0" smtClean="0"/>
              <a:t>В 2021 році літр молока 19,50 </a:t>
            </a:r>
            <a:r>
              <a:rPr lang="uk-UA" sz="2400" i="1" dirty="0" err="1" smtClean="0"/>
              <a:t>грн</a:t>
            </a:r>
            <a:r>
              <a:rPr lang="uk-UA" sz="2400" i="1" dirty="0" smtClean="0"/>
              <a:t>, постачальник ТОВ </a:t>
            </a:r>
            <a:r>
              <a:rPr lang="uk-UA" sz="2400" i="1" dirty="0" err="1" smtClean="0"/>
              <a:t>“Сефторг”</a:t>
            </a:r>
            <a:endParaRPr lang="uk-UA" sz="2400" i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214941" y="1428736"/>
            <a:ext cx="3929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/>
              <a:t>Хлібобулочні вироби ЗОШ – 548 шт. – 8 834 </a:t>
            </a:r>
            <a:r>
              <a:rPr lang="uk-UA" sz="2400" i="1" dirty="0" err="1" smtClean="0"/>
              <a:t>грн</a:t>
            </a:r>
            <a:endParaRPr lang="uk-UA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b="1" cap="all" dirty="0" smtClean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Програма «Обдаровані діти» на 2022 рік 12 000 </a:t>
            </a:r>
            <a:r>
              <a:rPr lang="uk-UA" sz="2400" b="1" cap="all" dirty="0" err="1" smtClean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грн</a:t>
            </a:r>
            <a:endParaRPr lang="uk-UA" sz="2400" b="1" cap="all" dirty="0">
              <a:ln>
                <a:solidFill>
                  <a:prstClr val="black"/>
                </a:solidFill>
              </a:ln>
              <a:solidFill>
                <a:srgbClr val="0070C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18435" name="Picture 3" descr="C:\Users\user\Desktop\18012013_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785926"/>
            <a:ext cx="5929321" cy="507207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2000240"/>
            <a:ext cx="278608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/>
              <a:t>Нагородження</a:t>
            </a:r>
            <a:r>
              <a:rPr lang="ru-RU" sz="3200" dirty="0" smtClean="0"/>
              <a:t> </a:t>
            </a:r>
            <a:r>
              <a:rPr lang="ru-RU" sz="3200" dirty="0" err="1" smtClean="0"/>
              <a:t>учнів</a:t>
            </a:r>
            <a:r>
              <a:rPr lang="ru-RU" sz="3200" dirty="0" smtClean="0"/>
              <a:t> за </a:t>
            </a:r>
            <a:r>
              <a:rPr lang="ru-RU" sz="3200" dirty="0" err="1" smtClean="0"/>
              <a:t>отримання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призових</a:t>
            </a:r>
            <a:r>
              <a:rPr lang="ru-RU" sz="3200" dirty="0" smtClean="0"/>
              <a:t> </a:t>
            </a:r>
            <a:r>
              <a:rPr lang="ru-RU" sz="3200" dirty="0" err="1" smtClean="0"/>
              <a:t>місць</a:t>
            </a:r>
            <a:r>
              <a:rPr lang="ru-RU" sz="3200" dirty="0" smtClean="0"/>
              <a:t> в  </a:t>
            </a:r>
            <a:r>
              <a:rPr lang="ru-RU" sz="3200" dirty="0" err="1" smtClean="0"/>
              <a:t>олімпіадах</a:t>
            </a:r>
            <a:r>
              <a:rPr lang="ru-RU" sz="3200" dirty="0" smtClean="0"/>
              <a:t>, </a:t>
            </a:r>
          </a:p>
          <a:p>
            <a:r>
              <a:rPr lang="ru-RU" sz="3200" dirty="0" smtClean="0"/>
              <a:t>конкурсах – 12 000 </a:t>
            </a:r>
            <a:r>
              <a:rPr lang="ru-RU" sz="3200" dirty="0" err="1" smtClean="0"/>
              <a:t>грн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b="1" cap="all" dirty="0" smtClean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Програма відзначення державних та професійних свят, ювілейних та пам'ятних дат, відзначення осіб, які зробили вагомий внесок у розвиток Сергіївської сільської територіальної громади на 2022 рік – 292 000 </a:t>
            </a:r>
            <a:r>
              <a:rPr lang="uk-UA" sz="2400" b="1" cap="all" dirty="0" err="1" smtClean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грн</a:t>
            </a:r>
            <a:endParaRPr lang="uk-UA" sz="2400" b="1" cap="all" dirty="0">
              <a:ln>
                <a:solidFill>
                  <a:prstClr val="black"/>
                </a:solidFill>
              </a:ln>
              <a:solidFill>
                <a:srgbClr val="0070C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857363"/>
          <a:ext cx="9144000" cy="5189543"/>
        </p:xfrm>
        <a:graphic>
          <a:graphicData uri="http://schemas.openxmlformats.org/drawingml/2006/table">
            <a:tbl>
              <a:tblPr/>
              <a:tblGrid>
                <a:gridCol w="5992294"/>
                <a:gridCol w="3151706"/>
              </a:tblGrid>
              <a:tr h="775523">
                <a:tc>
                  <a:txBody>
                    <a:bodyPr/>
                    <a:lstStyle/>
                    <a:p>
                      <a:pPr algn="l" fontAlgn="t"/>
                      <a:r>
                        <a:rPr lang="uk-UA" sz="24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Проведення </a:t>
                      </a:r>
                      <a:r>
                        <a:rPr lang="uk-UA" sz="2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свята 8 Березня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4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150 000</a:t>
                      </a:r>
                      <a:endParaRPr lang="uk-UA" sz="24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5268">
                <a:tc>
                  <a:txBody>
                    <a:bodyPr/>
                    <a:lstStyle/>
                    <a:p>
                      <a:pPr algn="l" fontAlgn="t"/>
                      <a:r>
                        <a:rPr lang="uk-UA" sz="2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Проведення Дня села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4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90 000</a:t>
                      </a:r>
                      <a:endParaRPr lang="uk-UA" sz="24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5268">
                <a:tc>
                  <a:txBody>
                    <a:bodyPr/>
                    <a:lstStyle/>
                    <a:p>
                      <a:pPr algn="l" fontAlgn="t"/>
                      <a:r>
                        <a:rPr lang="uk-UA" sz="2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День молоді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4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10 000</a:t>
                      </a:r>
                      <a:endParaRPr lang="uk-UA" sz="24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5268">
                <a:tc>
                  <a:txBody>
                    <a:bodyPr/>
                    <a:lstStyle/>
                    <a:p>
                      <a:pPr algn="l" fontAlgn="t"/>
                      <a:r>
                        <a:rPr lang="uk-UA" sz="2400" b="0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День Захисту Дітей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4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10 000</a:t>
                      </a:r>
                      <a:endParaRPr lang="uk-UA" sz="24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1752">
                <a:tc>
                  <a:txBody>
                    <a:bodyPr/>
                    <a:lstStyle/>
                    <a:p>
                      <a:pPr algn="l" fontAlgn="t"/>
                      <a:r>
                        <a:rPr lang="uk-UA" sz="24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Організація новорічних свят</a:t>
                      </a:r>
                      <a:endParaRPr lang="uk-UA" sz="24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4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10 000</a:t>
                      </a:r>
                      <a:endParaRPr lang="uk-UA" sz="24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92135"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Придбання</a:t>
                      </a:r>
                      <a:r>
                        <a:rPr lang="ru-RU" sz="2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24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квітів</a:t>
                      </a:r>
                      <a:r>
                        <a:rPr lang="ru-RU" sz="2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до </a:t>
                      </a:r>
                      <a:r>
                        <a:rPr lang="ru-RU" sz="2400" b="0" i="1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пам’ятника</a:t>
                      </a:r>
                      <a:r>
                        <a:rPr lang="ru-RU" sz="24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ru-RU" sz="2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с. </a:t>
                      </a:r>
                      <a:r>
                        <a:rPr lang="ru-RU" sz="24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Сергіївка</a:t>
                      </a:r>
                      <a:r>
                        <a:rPr lang="ru-RU" sz="2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, с. </a:t>
                      </a:r>
                      <a:r>
                        <a:rPr lang="ru-RU" sz="2400" b="0" i="1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Розбишівка</a:t>
                      </a:r>
                      <a:r>
                        <a:rPr lang="ru-RU" sz="24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ru-RU" sz="2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с. </a:t>
                      </a:r>
                      <a:r>
                        <a:rPr lang="ru-RU" sz="24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Качаново</a:t>
                      </a:r>
                      <a:r>
                        <a:rPr lang="ru-RU" sz="2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с. </a:t>
                      </a:r>
                      <a:r>
                        <a:rPr lang="ru-RU" sz="24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Новоселівка</a:t>
                      </a:r>
                      <a:endParaRPr lang="ru-RU" sz="24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4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5 000</a:t>
                      </a:r>
                      <a:endParaRPr lang="uk-UA" sz="24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11494">
                <a:tc>
                  <a:txBody>
                    <a:bodyPr/>
                    <a:lstStyle/>
                    <a:p>
                      <a:pPr algn="l" fontAlgn="t"/>
                      <a:r>
                        <a:rPr lang="uk-UA" sz="2400" b="0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Нагородження учасників художньої самодіяльності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4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12 000</a:t>
                      </a:r>
                      <a:endParaRPr lang="uk-UA" sz="24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163284">
                <a:tc>
                  <a:txBody>
                    <a:bodyPr/>
                    <a:lstStyle/>
                    <a:p>
                      <a:pPr algn="l" fontAlgn="t"/>
                      <a:r>
                        <a:rPr lang="uk-UA" sz="2400" b="0" i="1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Представницькі витрати  ( проведення  семінарів )</a:t>
                      </a:r>
                      <a:endParaRPr lang="uk-UA" sz="24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2400" b="0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5 000</a:t>
                      </a:r>
                      <a:endParaRPr lang="uk-UA" sz="24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285884"/>
          </a:xfrm>
        </p:spPr>
        <p:txBody>
          <a:bodyPr>
            <a:normAutofit fontScale="90000"/>
          </a:bodyPr>
          <a:lstStyle/>
          <a:p>
            <a:pPr lvl="0"/>
            <a:r>
              <a:rPr lang="uk-UA" sz="2700" b="1" cap="all" dirty="0" smtClean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Програма «Благоустрій» на 2022 рік</a:t>
            </a:r>
            <a:br>
              <a:rPr lang="uk-UA" sz="2700" b="1" cap="all" dirty="0" smtClean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</a:br>
            <a:r>
              <a:rPr lang="uk-UA" sz="2700" b="1" cap="all" dirty="0" smtClean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1 674 659 </a:t>
            </a:r>
            <a:r>
              <a:rPr lang="uk-UA" sz="2700" b="1" cap="all" dirty="0" err="1" smtClean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грн</a:t>
            </a:r>
            <a:r>
              <a:rPr lang="uk-UA" sz="2700" b="1" cap="all" dirty="0" smtClean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 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" y="1700213"/>
          <a:ext cx="9144000" cy="5372128"/>
        </p:xfrm>
        <a:graphic>
          <a:graphicData uri="http://schemas.openxmlformats.org/drawingml/2006/table">
            <a:tbl>
              <a:tblPr/>
              <a:tblGrid>
                <a:gridCol w="7093323"/>
                <a:gridCol w="2050677"/>
              </a:tblGrid>
              <a:tr h="97797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Доступ до </a:t>
                      </a:r>
                      <a:r>
                        <a:rPr lang="ru-RU" sz="1800" b="0" i="1" u="none" strike="noStrike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елементів</a:t>
                      </a:r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</a:t>
                      </a:r>
                      <a:r>
                        <a:rPr lang="ru-RU" sz="1800" b="0" i="1" u="none" strike="noStrike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інфраструктури</a:t>
                      </a:r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</a:t>
                      </a:r>
                      <a:r>
                        <a:rPr lang="ru-RU" sz="1800" b="0" i="1" u="none" strike="noStrike" dirty="0" err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об’єкта</a:t>
                      </a:r>
                      <a:r>
                        <a:rPr lang="ru-RU" sz="1800" b="0" i="1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</a:t>
                      </a:r>
                      <a:r>
                        <a:rPr lang="ru-RU" sz="1800" b="0" i="1" u="none" strike="noStrike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електроенергетики</a:t>
                      </a:r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для </a:t>
                      </a:r>
                      <a:r>
                        <a:rPr lang="ru-RU" sz="1800" b="0" i="1" u="none" strike="noStrike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розміщення</a:t>
                      </a:r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</a:t>
                      </a:r>
                      <a:r>
                        <a:rPr lang="ru-RU" sz="1800" b="0" i="1" u="none" strike="noStrike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технічних</a:t>
                      </a:r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</a:t>
                      </a:r>
                      <a:r>
                        <a:rPr lang="ru-RU" sz="1800" b="0" i="1" u="none" strike="noStrike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засобів</a:t>
                      </a:r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</a:t>
                      </a:r>
                      <a:r>
                        <a:rPr lang="ru-RU" sz="1800" b="0" i="1" u="none" strike="noStrike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телекомунікацій</a:t>
                      </a:r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за одну опору </a:t>
                      </a:r>
                      <a:r>
                        <a:rPr lang="ru-RU" sz="1800" b="0" i="1" u="none" strike="noStrike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лінії</a:t>
                      </a:r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</a:t>
                      </a:r>
                      <a:r>
                        <a:rPr lang="ru-RU" sz="1800" b="0" i="1" u="none" strike="noStrike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електропередачі</a:t>
                      </a:r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3963,96 * 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0" i="1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47 570</a:t>
                      </a:r>
                      <a:endParaRPr lang="uk-UA" sz="1800" b="0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19853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1" u="none" strike="noStrike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Поточний</a:t>
                      </a:r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ремонт центрального парку с. </a:t>
                      </a:r>
                      <a:r>
                        <a:rPr lang="ru-RU" sz="1800" b="0" i="1" u="none" strike="noStrike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Сергіївка</a:t>
                      </a:r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( </a:t>
                      </a:r>
                      <a:r>
                        <a:rPr lang="ru-RU" sz="1800" b="0" i="1" u="none" strike="noStrike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тротуарна</a:t>
                      </a:r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</a:t>
                      </a:r>
                      <a:r>
                        <a:rPr lang="ru-RU" sz="1800" b="0" i="1" u="none" strike="noStrike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доріжка</a:t>
                      </a:r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до </a:t>
                      </a:r>
                      <a:r>
                        <a:rPr lang="ru-RU" sz="1800" b="0" i="1" u="none" strike="noStrike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школи</a:t>
                      </a:r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)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0" i="1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194 000</a:t>
                      </a:r>
                      <a:endParaRPr lang="uk-UA" sz="1800" b="0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4070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1" u="none" strike="noStrike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Заміна</a:t>
                      </a:r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</a:t>
                      </a:r>
                      <a:r>
                        <a:rPr lang="ru-RU" sz="1800" b="0" i="1" u="none" strike="noStrike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світильників</a:t>
                      </a:r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</a:t>
                      </a:r>
                      <a:r>
                        <a:rPr lang="ru-RU" sz="1800" b="0" i="1" u="none" strike="noStrike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вуличного</a:t>
                      </a:r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</a:t>
                      </a:r>
                      <a:r>
                        <a:rPr lang="ru-RU" sz="1800" b="0" i="1" u="none" strike="noStrike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освітлення</a:t>
                      </a:r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на LED  </a:t>
                      </a:r>
                      <a:r>
                        <a:rPr lang="ru-RU" sz="1800" b="0" i="1" u="none" strike="noStrike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світільники</a:t>
                      </a:r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с. </a:t>
                      </a:r>
                      <a:r>
                        <a:rPr lang="ru-RU" sz="1800" b="0" i="1" u="none" strike="noStrike" dirty="0" err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Качаново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b="0" i="1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100 000</a:t>
                      </a:r>
                      <a:endParaRPr lang="uk-UA" sz="1800" b="0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05599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1" u="none" strike="noStrike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Поточний</a:t>
                      </a:r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ремонт  </a:t>
                      </a:r>
                      <a:r>
                        <a:rPr lang="ru-RU" sz="1800" b="0" i="1" u="none" strike="noStrike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вуличного</a:t>
                      </a:r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</a:t>
                      </a:r>
                      <a:r>
                        <a:rPr lang="ru-RU" sz="1800" b="0" i="1" u="none" strike="noStrike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освітлення</a:t>
                      </a:r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 с. </a:t>
                      </a:r>
                      <a:r>
                        <a:rPr lang="ru-RU" sz="1800" b="0" i="1" u="none" strike="noStrike" dirty="0" err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Новоселівка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0" i="1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50 000</a:t>
                      </a:r>
                      <a:endParaRPr lang="uk-UA" sz="1800" b="0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05599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1" u="none" strike="noStrike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Поточний</a:t>
                      </a:r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 ремонт  </a:t>
                      </a:r>
                      <a:r>
                        <a:rPr lang="ru-RU" sz="1800" b="0" i="1" u="none" strike="noStrike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вуличного</a:t>
                      </a:r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</a:t>
                      </a:r>
                      <a:r>
                        <a:rPr lang="ru-RU" sz="1800" b="0" i="1" u="none" strike="noStrike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освітлення</a:t>
                      </a:r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 с. </a:t>
                      </a:r>
                      <a:r>
                        <a:rPr lang="ru-RU" sz="1800" b="0" i="1" u="none" strike="noStrike" dirty="0" err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Новоселівка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0" i="1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50 000</a:t>
                      </a:r>
                      <a:endParaRPr lang="uk-UA" sz="1800" b="0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05599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1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Поточний ремонт вуличного освітлення  с. Новоселівка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0" i="1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50 000</a:t>
                      </a:r>
                      <a:endParaRPr lang="uk-UA" sz="1800" b="0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05599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1" u="none" strike="noStrike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Реконструкція</a:t>
                      </a:r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 </a:t>
                      </a:r>
                      <a:r>
                        <a:rPr lang="ru-RU" sz="1800" b="0" i="1" u="none" strike="noStrike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вуличного</a:t>
                      </a:r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</a:t>
                      </a:r>
                      <a:r>
                        <a:rPr lang="ru-RU" sz="1800" b="0" i="1" u="none" strike="noStrike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освітлення</a:t>
                      </a:r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 с. </a:t>
                      </a:r>
                      <a:r>
                        <a:rPr lang="ru-RU" sz="1800" b="0" i="1" u="none" strike="noStrike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Новоселівка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0" i="1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50 000</a:t>
                      </a:r>
                      <a:r>
                        <a:rPr lang="uk-UA" sz="1800" b="0" i="1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05599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1" u="none" strike="noStrike" dirty="0" err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Предмети</a:t>
                      </a:r>
                      <a:r>
                        <a:rPr lang="ru-RU" sz="1800" b="0" i="1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, </a:t>
                      </a:r>
                      <a:r>
                        <a:rPr lang="ru-RU" sz="1800" b="0" i="1" u="none" strike="noStrike" dirty="0" err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матеріали</a:t>
                      </a:r>
                      <a:r>
                        <a:rPr lang="ru-RU" sz="1800" b="0" i="1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, </a:t>
                      </a:r>
                      <a:r>
                        <a:rPr lang="ru-RU" sz="1800" b="0" i="1" u="none" strike="noStrike" dirty="0" err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обладнання</a:t>
                      </a:r>
                      <a:r>
                        <a:rPr lang="ru-RU" sz="1800" b="0" i="1" u="none" strike="noStrike" baseline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 та </a:t>
                      </a:r>
                      <a:r>
                        <a:rPr lang="ru-RU" sz="1800" b="0" i="1" u="none" strike="noStrike" baseline="0" dirty="0" err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інвентар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0" i="1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62 939</a:t>
                      </a:r>
                      <a:endParaRPr lang="uk-UA" sz="1800" b="0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05599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1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Оплата </a:t>
                      </a:r>
                      <a:r>
                        <a:rPr lang="ru-RU" sz="1800" b="0" i="1" u="none" strike="noStrike" dirty="0" err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електроенергії</a:t>
                      </a:r>
                      <a:r>
                        <a:rPr lang="ru-RU" sz="1800" b="0" i="1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98700 </a:t>
                      </a:r>
                      <a:r>
                        <a:rPr lang="ru-RU" sz="1800" b="0" i="1" u="none" strike="noStrike" dirty="0" err="1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квт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0" i="1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1 070 150</a:t>
                      </a:r>
                      <a:endParaRPr lang="uk-UA" sz="1800" b="0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-31" y="-4"/>
          <a:ext cx="9144032" cy="703318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429551"/>
                <a:gridCol w="1714481"/>
              </a:tblGrid>
              <a:tr h="563900"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kern="1200" cap="all" dirty="0" err="1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srgbClr val="0070C0"/>
                          </a:solidFill>
                          <a:effectLst>
                            <a:outerShdw blurRad="19685" dist="12700" dir="5400000" algn="tl" rotWithShape="0">
                              <a:srgbClr val="4F81BD">
                                <a:satMod val="130000"/>
                                <a:alpha val="60000"/>
                              </a:srgbClr>
                            </a:outerShdw>
                            <a:reflection blurRad="10000" stA="55000" endPos="48000" dist="500" dir="5400000" sy="-100000" algn="bl" rotWithShape="0"/>
                          </a:effectLst>
                          <a:latin typeface="+mn-lt"/>
                          <a:ea typeface="+mn-ea"/>
                          <a:cs typeface="+mn-cs"/>
                        </a:rPr>
                        <a:t>Бюджетний</a:t>
                      </a:r>
                      <a:r>
                        <a:rPr lang="ru-RU" sz="2400" b="1" kern="1200" cap="all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srgbClr val="0070C0"/>
                          </a:solidFill>
                          <a:effectLst>
                            <a:outerShdw blurRad="19685" dist="12700" dir="5400000" algn="tl" rotWithShape="0">
                              <a:srgbClr val="4F81BD">
                                <a:satMod val="130000"/>
                                <a:alpha val="60000"/>
                              </a:srgbClr>
                            </a:outerShdw>
                            <a:reflection blurRad="10000" stA="55000" endPos="48000" dist="500" dir="5400000" sy="-100000" algn="bl" rotWithShape="0"/>
                          </a:effectLst>
                          <a:latin typeface="+mn-lt"/>
                          <a:ea typeface="+mn-ea"/>
                          <a:cs typeface="+mn-cs"/>
                        </a:rPr>
                        <a:t> запит  на 2022 </a:t>
                      </a:r>
                      <a:r>
                        <a:rPr lang="ru-RU" sz="2400" b="1" kern="1200" cap="all" dirty="0" err="1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srgbClr val="0070C0"/>
                          </a:solidFill>
                          <a:effectLst>
                            <a:outerShdw blurRad="19685" dist="12700" dir="5400000" algn="tl" rotWithShape="0">
                              <a:srgbClr val="4F81BD">
                                <a:satMod val="130000"/>
                                <a:alpha val="60000"/>
                              </a:srgbClr>
                            </a:outerShdw>
                            <a:reflection blurRad="10000" stA="55000" endPos="48000" dist="500" dir="5400000" sy="-100000" algn="bl" rotWithShape="0"/>
                          </a:effectLst>
                          <a:latin typeface="+mn-lt"/>
                          <a:ea typeface="+mn-ea"/>
                          <a:cs typeface="+mn-cs"/>
                        </a:rPr>
                        <a:t>рік</a:t>
                      </a:r>
                      <a:endParaRPr lang="ru-RU" sz="2400" b="1" kern="1200" cap="all" dirty="0" smtClean="0">
                        <a:ln>
                          <a:solidFill>
                            <a:prstClr val="black"/>
                          </a:solidFill>
                        </a:ln>
                        <a:solidFill>
                          <a:srgbClr val="0070C0"/>
                        </a:solidFill>
                        <a:effectLst>
                          <a:outerShdw blurRad="19685" dist="12700" dir="5400000" algn="tl" rotWithShape="0">
                            <a:srgbClr val="4F81BD">
                              <a:satMod val="130000"/>
                              <a:alpha val="60000"/>
                            </a:srgbClr>
                          </a:outerShdw>
                          <a:reflection blurRad="10000" stA="55000" endPos="48000" dist="500" dir="5400000" sy="-100000" algn="bl" rotWithShape="0"/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uk-UA" sz="2400" b="1" kern="1200" cap="all" dirty="0" err="1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srgbClr val="0070C0"/>
                          </a:solidFill>
                          <a:effectLst>
                            <a:outerShdw blurRad="19685" dist="12700" dir="5400000" algn="tl" rotWithShape="0">
                              <a:srgbClr val="4F81BD">
                                <a:satMod val="130000"/>
                                <a:alpha val="60000"/>
                              </a:srgbClr>
                            </a:outerShdw>
                            <a:reflection blurRad="10000" stA="55000" endPos="48000" dist="500" dir="5400000" sy="-100000" algn="bl" rotWithShape="0"/>
                          </a:effectLst>
                          <a:latin typeface="+mn-lt"/>
                          <a:ea typeface="+mn-ea"/>
                          <a:cs typeface="+mn-cs"/>
                        </a:rPr>
                        <a:t>Розбишівський</a:t>
                      </a:r>
                      <a:r>
                        <a:rPr lang="uk-UA" sz="2400" b="1" kern="1200" cap="all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srgbClr val="0070C0"/>
                          </a:solidFill>
                          <a:effectLst>
                            <a:outerShdw blurRad="19685" dist="12700" dir="5400000" algn="tl" rotWithShape="0">
                              <a:srgbClr val="4F81BD">
                                <a:satMod val="130000"/>
                                <a:alpha val="60000"/>
                              </a:srgbClr>
                            </a:outerShdw>
                            <a:reflection blurRad="10000" stA="55000" endPos="48000" dist="500" dir="5400000" sy="-100000" algn="bl" rotWithShape="0"/>
                          </a:effectLst>
                          <a:latin typeface="+mn-lt"/>
                          <a:ea typeface="+mn-ea"/>
                          <a:cs typeface="+mn-cs"/>
                        </a:rPr>
                        <a:t>   старостат </a:t>
                      </a:r>
                    </a:p>
                  </a:txBody>
                  <a:tcPr marL="7557" marR="7557" marT="7557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uk-UA" sz="16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57" marR="7557" marT="755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8581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u="none" strike="noStrike" dirty="0"/>
                        <a:t> </a:t>
                      </a:r>
                      <a:r>
                        <a:rPr lang="uk-UA" sz="1600" b="1" u="none" strike="noStrike" dirty="0"/>
                        <a:t>Розбишівська  гімназія</a:t>
                      </a:r>
                      <a:endParaRPr lang="uk-UA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57" marR="7557" marT="75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u="none" strike="noStrike"/>
                        <a:t>392 000</a:t>
                      </a:r>
                      <a:endParaRPr lang="uk-UA" sz="16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57" marR="7557" marT="7557" marB="0" anchor="b"/>
                </a:tc>
              </a:tr>
              <a:tr h="281950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u="none" strike="noStrike" dirty="0"/>
                        <a:t>Придбання утеплення стелі</a:t>
                      </a:r>
                      <a:endParaRPr lang="uk-UA" sz="16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57" marR="7557" marT="75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u="none" strike="noStrike"/>
                        <a:t>20 000</a:t>
                      </a:r>
                      <a:endParaRPr lang="uk-UA" sz="1600" b="0" i="1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57" marR="7557" marT="7557" marB="0" anchor="b"/>
                </a:tc>
              </a:tr>
              <a:tr h="281950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u="none" strike="noStrike" dirty="0"/>
                        <a:t>придбання </a:t>
                      </a:r>
                      <a:r>
                        <a:rPr lang="uk-UA" sz="1600" u="none" strike="noStrike" dirty="0" err="1"/>
                        <a:t>ліноліума</a:t>
                      </a:r>
                      <a:endParaRPr lang="uk-UA" sz="16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57" marR="7557" marT="75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u="none" strike="noStrike"/>
                        <a:t>22 000</a:t>
                      </a:r>
                      <a:endParaRPr lang="uk-UA" sz="1600" b="0" i="1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57" marR="7557" marT="7557" marB="0" anchor="b"/>
                </a:tc>
              </a:tr>
              <a:tr h="281950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u="none" strike="noStrike" dirty="0" err="1"/>
                        <a:t>Поточіний</a:t>
                      </a:r>
                      <a:r>
                        <a:rPr lang="uk-UA" sz="1600" u="none" strike="noStrike" dirty="0"/>
                        <a:t> ремонт туалетів</a:t>
                      </a:r>
                      <a:endParaRPr lang="uk-UA" sz="16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57" marR="7557" marT="75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u="none" strike="noStrike" dirty="0"/>
                        <a:t>250 000</a:t>
                      </a:r>
                      <a:endParaRPr lang="uk-UA" sz="16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57" marR="7557" marT="7557" marB="0" anchor="b"/>
                </a:tc>
              </a:tr>
              <a:tr h="281950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u="none" strike="noStrike"/>
                        <a:t>Ремонт освітлення </a:t>
                      </a:r>
                      <a:endParaRPr lang="uk-UA" sz="1600" b="0" i="1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57" marR="7557" marT="75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u="none" strike="noStrike" dirty="0"/>
                        <a:t>20 000</a:t>
                      </a:r>
                      <a:endParaRPr lang="uk-UA" sz="16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57" marR="7557" marT="7557" marB="0" anchor="b"/>
                </a:tc>
              </a:tr>
              <a:tr h="28195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/>
                        <a:t>Обладнання для бібліотеки (шкільний проект участі )</a:t>
                      </a:r>
                      <a:endParaRPr lang="ru-RU" sz="1600" b="0" i="1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57" marR="7557" marT="75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u="none" strike="noStrike" dirty="0"/>
                        <a:t>80 000</a:t>
                      </a:r>
                      <a:endParaRPr lang="uk-UA" sz="16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57" marR="7557" marT="7557" marB="0" anchor="b"/>
                </a:tc>
              </a:tr>
              <a:tr h="281950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1" u="none" strike="noStrike" dirty="0"/>
                        <a:t>ДНЗ  "ПЕРЛИНКА</a:t>
                      </a:r>
                      <a:r>
                        <a:rPr lang="uk-UA" sz="1600" u="none" strike="noStrike" dirty="0"/>
                        <a:t>"</a:t>
                      </a:r>
                      <a:endParaRPr lang="uk-UA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57" marR="7557" marT="75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u="none" strike="noStrike" dirty="0"/>
                        <a:t>20 000</a:t>
                      </a:r>
                      <a:endParaRPr lang="uk-UA" sz="1600" b="1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57" marR="7557" marT="7557" marB="0" anchor="b"/>
                </a:tc>
              </a:tr>
              <a:tr h="281950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u="none" strike="noStrike"/>
                        <a:t>Принтер</a:t>
                      </a:r>
                      <a:endParaRPr lang="uk-UA" sz="1600" b="0" i="1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57" marR="7557" marT="75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u="none" strike="noStrike" dirty="0"/>
                        <a:t>9 000</a:t>
                      </a:r>
                      <a:endParaRPr lang="uk-UA" sz="16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57" marR="7557" marT="7557" marB="0" anchor="b"/>
                </a:tc>
              </a:tr>
              <a:tr h="281950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u="none" strike="noStrike"/>
                        <a:t>Столи дитячі 2 шт</a:t>
                      </a:r>
                      <a:endParaRPr lang="uk-UA" sz="1600" b="0" i="1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57" marR="7557" marT="75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u="none" strike="noStrike" dirty="0"/>
                        <a:t>7 000</a:t>
                      </a:r>
                      <a:endParaRPr lang="uk-UA" sz="16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57" marR="7557" marT="7557" marB="0" anchor="b"/>
                </a:tc>
              </a:tr>
              <a:tr h="281950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u="none" strike="noStrike"/>
                        <a:t>Переоформлення назви закладу</a:t>
                      </a:r>
                      <a:endParaRPr lang="uk-UA" sz="1600" b="0" i="1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57" marR="7557" marT="75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u="none" strike="noStrike" dirty="0"/>
                        <a:t>4 000</a:t>
                      </a:r>
                      <a:endParaRPr lang="uk-UA" sz="16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57" marR="7557" marT="7557" marB="0" anchor="b"/>
                </a:tc>
              </a:tr>
              <a:tr h="281950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1" u="none" strike="noStrike" dirty="0"/>
                        <a:t>Сільський будинок культури</a:t>
                      </a:r>
                      <a:endParaRPr lang="uk-UA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57" marR="7557" marT="75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u="none" strike="noStrike" dirty="0"/>
                        <a:t>950 000</a:t>
                      </a:r>
                      <a:endParaRPr lang="uk-UA" sz="1600" b="1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57" marR="7557" marT="7557" marB="0" anchor="b"/>
                </a:tc>
              </a:tr>
              <a:tr h="281950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u="none" strike="noStrike"/>
                        <a:t>Вбрання сцени</a:t>
                      </a:r>
                      <a:endParaRPr lang="uk-UA" sz="1600" b="0" i="1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57" marR="7557" marT="75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u="none" strike="noStrike" dirty="0"/>
                        <a:t>150 000</a:t>
                      </a:r>
                      <a:endParaRPr lang="uk-UA" sz="16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57" marR="7557" marT="7557" marB="0" anchor="b"/>
                </a:tc>
              </a:tr>
              <a:tr h="28195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/>
                        <a:t>Капітальний ремон  криші  Розбишіського СБК</a:t>
                      </a:r>
                      <a:endParaRPr lang="ru-RU" sz="1600" b="0" i="1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57" marR="7557" marT="75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u="none" strike="noStrike" dirty="0"/>
                        <a:t>800 000</a:t>
                      </a:r>
                      <a:endParaRPr lang="uk-UA" sz="16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57" marR="7557" marT="7557" marB="0" anchor="b"/>
                </a:tc>
              </a:tr>
              <a:tr h="55542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/>
                        <a:t>Виготовлення  проектно- кошторисної документації дорога с. Розбишівка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57" marR="7557" marT="75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u="none" strike="noStrike" dirty="0"/>
                        <a:t>50 000</a:t>
                      </a:r>
                      <a:endParaRPr lang="uk-UA" sz="16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57" marR="7557" marT="7557" marB="0" anchor="b"/>
                </a:tc>
              </a:tr>
              <a:tr h="82889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/>
                        <a:t>Виготовлення</a:t>
                      </a:r>
                      <a:r>
                        <a:rPr lang="ru-RU" sz="1600" u="none" strike="noStrike" dirty="0"/>
                        <a:t> </a:t>
                      </a:r>
                      <a:r>
                        <a:rPr lang="ru-RU" sz="1600" u="none" strike="noStrike" dirty="0" err="1"/>
                        <a:t>проектно-кошторисної</a:t>
                      </a:r>
                      <a:r>
                        <a:rPr lang="ru-RU" sz="1600" u="none" strike="noStrike" dirty="0"/>
                        <a:t> </a:t>
                      </a:r>
                      <a:r>
                        <a:rPr lang="ru-RU" sz="1600" u="none" strike="noStrike" dirty="0" err="1"/>
                        <a:t>документації</a:t>
                      </a:r>
                      <a:r>
                        <a:rPr lang="ru-RU" sz="1600" u="none" strike="noStrike" dirty="0"/>
                        <a:t> </a:t>
                      </a:r>
                      <a:r>
                        <a:rPr lang="ru-RU" sz="1600" u="none" strike="noStrike" dirty="0" err="1"/>
                        <a:t>водогону</a:t>
                      </a:r>
                      <a:r>
                        <a:rPr lang="ru-RU" sz="1600" u="none" strike="noStrike" dirty="0"/>
                        <a:t> </a:t>
                      </a:r>
                      <a:r>
                        <a:rPr lang="ru-RU" sz="1600" u="none" strike="noStrike" dirty="0" err="1"/>
                        <a:t>вул</a:t>
                      </a:r>
                      <a:r>
                        <a:rPr lang="ru-RU" sz="1600" u="none" strike="noStrike" dirty="0"/>
                        <a:t> </a:t>
                      </a:r>
                      <a:r>
                        <a:rPr lang="ru-RU" sz="1600" u="none" strike="noStrike" dirty="0" smtClean="0"/>
                        <a:t>.Центральна, </a:t>
                      </a:r>
                      <a:r>
                        <a:rPr lang="ru-RU" sz="1600" u="none" strike="noStrike" dirty="0" err="1" smtClean="0"/>
                        <a:t>виготовлення</a:t>
                      </a:r>
                      <a:r>
                        <a:rPr lang="ru-RU" sz="1600" u="none" strike="noStrike" dirty="0" smtClean="0"/>
                        <a:t> </a:t>
                      </a:r>
                      <a:r>
                        <a:rPr lang="ru-RU" sz="1600" u="none" strike="noStrike" dirty="0" err="1"/>
                        <a:t>проектно-кошторисної</a:t>
                      </a:r>
                      <a:r>
                        <a:rPr lang="ru-RU" sz="1600" u="none" strike="noStrike" dirty="0"/>
                        <a:t> </a:t>
                      </a:r>
                      <a:r>
                        <a:rPr lang="ru-RU" sz="1600" u="none" strike="noStrike" dirty="0" err="1"/>
                        <a:t>документації</a:t>
                      </a:r>
                      <a:r>
                        <a:rPr lang="ru-RU" sz="1600" u="none" strike="noStrike" dirty="0"/>
                        <a:t> </a:t>
                      </a:r>
                      <a:r>
                        <a:rPr lang="ru-RU" sz="1600" u="none" strike="noStrike" dirty="0" err="1" smtClean="0"/>
                        <a:t>свердловини</a:t>
                      </a:r>
                      <a:r>
                        <a:rPr lang="ru-RU" sz="1600" u="none" strike="noStrike" dirty="0" smtClean="0"/>
                        <a:t> </a:t>
                      </a:r>
                      <a:r>
                        <a:rPr lang="ru-RU" sz="1600" u="none" strike="noStrike" dirty="0" err="1" smtClean="0"/>
                        <a:t>вул</a:t>
                      </a:r>
                      <a:r>
                        <a:rPr lang="ru-RU" sz="1600" u="none" strike="noStrike" dirty="0" smtClean="0"/>
                        <a:t>. </a:t>
                      </a:r>
                      <a:r>
                        <a:rPr lang="ru-RU" sz="1600" u="none" strike="noStrike" dirty="0" err="1" smtClean="0"/>
                        <a:t>Центальна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57" marR="7557" marT="75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u="none" strike="noStrike" dirty="0"/>
                        <a:t>100 000</a:t>
                      </a:r>
                      <a:endParaRPr lang="uk-UA" sz="16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57" marR="7557" marT="7557" marB="0" anchor="b"/>
                </a:tc>
              </a:tr>
              <a:tr h="281950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u="none" strike="noStrike"/>
                        <a:t> </a:t>
                      </a:r>
                      <a:endParaRPr lang="uk-UA" sz="1600" b="0" i="1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57" marR="7557" marT="75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u="none" strike="noStrike" dirty="0"/>
                        <a:t> </a:t>
                      </a:r>
                      <a:endParaRPr lang="uk-UA" sz="16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57" marR="7557" marT="7557" marB="0" anchor="b"/>
                </a:tc>
              </a:tr>
              <a:tr h="28195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 smtClean="0"/>
                        <a:t>Експлуатаційне</a:t>
                      </a:r>
                      <a:r>
                        <a:rPr lang="ru-RU" sz="1600" u="none" strike="noStrike" dirty="0" smtClean="0"/>
                        <a:t> </a:t>
                      </a:r>
                      <a:r>
                        <a:rPr lang="ru-RU" sz="1600" u="none" strike="noStrike" dirty="0" err="1" smtClean="0"/>
                        <a:t>утримання</a:t>
                      </a:r>
                      <a:r>
                        <a:rPr lang="ru-RU" sz="1600" u="none" strike="noStrike" dirty="0" smtClean="0"/>
                        <a:t> дороги </a:t>
                      </a:r>
                      <a:r>
                        <a:rPr lang="ru-RU" sz="1600" u="none" strike="noStrike" dirty="0" err="1"/>
                        <a:t>вул</a:t>
                      </a:r>
                      <a:r>
                        <a:rPr lang="ru-RU" sz="1600" u="none" strike="noStrike" dirty="0"/>
                        <a:t>. </a:t>
                      </a:r>
                      <a:r>
                        <a:rPr lang="ru-RU" sz="1600" u="none" strike="noStrike" dirty="0" err="1"/>
                        <a:t>Сумська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57" marR="7557" marT="75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u="none" strike="noStrike" dirty="0"/>
                        <a:t>488 000</a:t>
                      </a:r>
                      <a:endParaRPr lang="uk-UA" sz="16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57" marR="7557" marT="7557" marB="0" anchor="b"/>
                </a:tc>
              </a:tr>
              <a:tr h="281950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u="none" strike="noStrike"/>
                        <a:t> </a:t>
                      </a:r>
                      <a:endParaRPr lang="uk-UA" sz="1600" b="0" i="1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57" marR="7557" marT="755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u="none" strike="noStrike" dirty="0"/>
                        <a:t> </a:t>
                      </a:r>
                      <a:endParaRPr lang="uk-UA" sz="1600" b="0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57" marR="7557" marT="7557" marB="0" anchor="b"/>
                </a:tc>
              </a:tr>
              <a:tr h="281950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u="none" strike="noStrike"/>
                        <a:t>Всього </a:t>
                      </a:r>
                      <a:endParaRPr lang="uk-UA" sz="16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57" marR="7557" marT="755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u="none" strike="noStrike" dirty="0"/>
                        <a:t>2 000 000</a:t>
                      </a:r>
                      <a:endParaRPr lang="uk-UA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57" marR="7557" marT="7557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714356"/>
          <a:ext cx="3643339" cy="3786217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619590"/>
                <a:gridCol w="1023749"/>
              </a:tblGrid>
              <a:tr h="406973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1" u="none" strike="noStrike" dirty="0" err="1"/>
                        <a:t>Сергївська</a:t>
                      </a:r>
                      <a:r>
                        <a:rPr lang="uk-UA" sz="1600" b="1" u="none" strike="noStrike" dirty="0"/>
                        <a:t> ЗОШ </a:t>
                      </a:r>
                      <a:endParaRPr lang="uk-UA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1" u="none" strike="noStrike" dirty="0"/>
                        <a:t>820 000</a:t>
                      </a:r>
                      <a:endParaRPr lang="uk-UA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2684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/>
                        <a:t> </a:t>
                      </a:r>
                      <a:r>
                        <a:rPr lang="ru-RU" sz="1600" u="none" strike="noStrike" dirty="0" err="1"/>
                        <a:t>Придбання</a:t>
                      </a:r>
                      <a:r>
                        <a:rPr lang="ru-RU" sz="1600" u="none" strike="noStrike" dirty="0"/>
                        <a:t> </a:t>
                      </a:r>
                      <a:r>
                        <a:rPr lang="ru-RU" sz="1600" u="none" strike="noStrike" dirty="0" err="1"/>
                        <a:t>вхідних</a:t>
                      </a:r>
                      <a:r>
                        <a:rPr lang="ru-RU" sz="1600" u="none" strike="noStrike" dirty="0"/>
                        <a:t> дверей 2 шт. * 12500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u="none" strike="noStrike" dirty="0"/>
                        <a:t>25 000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0694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u="none" strike="noStrike"/>
                        <a:t> Придбання меблів клас</a:t>
                      </a:r>
                      <a:endParaRPr lang="uk-UA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u="none" strike="noStrike" dirty="0"/>
                        <a:t>30 000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2684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/>
                        <a:t>Роздягальня</a:t>
                      </a:r>
                      <a:r>
                        <a:rPr lang="ru-RU" sz="1600" u="none" strike="noStrike" dirty="0"/>
                        <a:t> ( </a:t>
                      </a:r>
                      <a:r>
                        <a:rPr lang="ru-RU" sz="1600" u="none" strike="noStrike" dirty="0" err="1"/>
                        <a:t>шкафи</a:t>
                      </a:r>
                      <a:r>
                        <a:rPr lang="ru-RU" sz="1600" u="none" strike="noStrike" dirty="0"/>
                        <a:t>, лавочки) 70  шт.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u="none" strike="noStrike" dirty="0"/>
                        <a:t>100 000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0694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u="none" strike="noStrike"/>
                        <a:t>Водонагрівач</a:t>
                      </a:r>
                      <a:endParaRPr lang="uk-UA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u="none" strike="noStrike" dirty="0"/>
                        <a:t>10 000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0694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u="none" strike="noStrike"/>
                        <a:t>Принтер</a:t>
                      </a:r>
                      <a:endParaRPr lang="uk-UA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u="none" strike="noStrike" dirty="0"/>
                        <a:t>13 000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0694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u="none" strike="noStrike"/>
                        <a:t>Відмостка школи </a:t>
                      </a:r>
                      <a:endParaRPr lang="uk-UA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u="none" strike="noStrike" dirty="0"/>
                        <a:t>142 000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0694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u="none" strike="noStrike"/>
                        <a:t>Пандус</a:t>
                      </a:r>
                      <a:endParaRPr lang="uk-UA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u="none" strike="noStrike" dirty="0"/>
                        <a:t>50 000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0694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u="none" strike="noStrike"/>
                        <a:t>Пожежна сигналізація </a:t>
                      </a:r>
                      <a:endParaRPr lang="uk-UA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u="none" strike="noStrike" dirty="0"/>
                        <a:t>200 000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0694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u="none" strike="noStrike"/>
                        <a:t>Обробка горища</a:t>
                      </a:r>
                      <a:endParaRPr lang="uk-UA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u="none" strike="noStrike" dirty="0"/>
                        <a:t>200 000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0694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u="none" strike="noStrike" dirty="0"/>
                        <a:t>Придбання </a:t>
                      </a:r>
                      <a:r>
                        <a:rPr lang="uk-UA" sz="1600" u="none" strike="noStrike" dirty="0" err="1"/>
                        <a:t>дровокола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u="none" strike="noStrike" dirty="0"/>
                        <a:t>50 000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143372" y="928670"/>
          <a:ext cx="4786346" cy="3571899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786214"/>
                <a:gridCol w="1000132"/>
              </a:tblGrid>
              <a:tr h="351473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1" u="none" strike="noStrike" dirty="0"/>
                        <a:t>ДНЗ Джерельце</a:t>
                      </a:r>
                      <a:endParaRPr lang="uk-UA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b="1" u="none" strike="noStrike" dirty="0"/>
                        <a:t>160 400</a:t>
                      </a:r>
                      <a:endParaRPr lang="uk-UA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147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/>
                        <a:t>Заміна</a:t>
                      </a:r>
                      <a:r>
                        <a:rPr lang="ru-RU" sz="1600" u="none" strike="noStrike" dirty="0"/>
                        <a:t> </a:t>
                      </a:r>
                      <a:r>
                        <a:rPr lang="ru-RU" sz="1600" u="none" strike="noStrike" dirty="0" err="1"/>
                        <a:t>регістрів</a:t>
                      </a:r>
                      <a:r>
                        <a:rPr lang="ru-RU" sz="1600" u="none" strike="noStrike" dirty="0"/>
                        <a:t> 10 шт. 2500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u="none" strike="noStrike"/>
                        <a:t>25 000</a:t>
                      </a:r>
                      <a:endParaRPr lang="uk-UA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1473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u="none" strike="noStrike" dirty="0"/>
                        <a:t>карусель "Круть </a:t>
                      </a:r>
                      <a:r>
                        <a:rPr lang="uk-UA" sz="1600" u="none" strike="noStrike" dirty="0" err="1"/>
                        <a:t>-Верть</a:t>
                      </a:r>
                      <a:r>
                        <a:rPr lang="uk-UA" sz="1600" u="none" strike="noStrike" dirty="0"/>
                        <a:t>"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u="none" strike="noStrike"/>
                        <a:t>24 750</a:t>
                      </a:r>
                      <a:endParaRPr lang="uk-UA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1473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u="none" strike="noStrike" dirty="0"/>
                        <a:t>ноутбук 2 шт. 20000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u="none" strike="noStrike"/>
                        <a:t>40 000</a:t>
                      </a:r>
                      <a:endParaRPr lang="uk-UA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1473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u="none" strike="noStrike" dirty="0" err="1"/>
                        <a:t>Гойдалка-</a:t>
                      </a:r>
                      <a:r>
                        <a:rPr lang="uk-UA" sz="1600" u="none" strike="noStrike" dirty="0"/>
                        <a:t> балансир "Трембіта"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u="none" strike="noStrike" dirty="0"/>
                        <a:t>9 450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1473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u="none" strike="noStrike" dirty="0"/>
                        <a:t>Лінолеум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u="none" strike="noStrike" dirty="0"/>
                        <a:t>35 000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1473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u="none" strike="noStrike"/>
                        <a:t>Стелаж для сушки посуду</a:t>
                      </a:r>
                      <a:endParaRPr lang="uk-UA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u="none" strike="noStrike" dirty="0"/>
                        <a:t>5 000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0864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/>
                        <a:t>дощечка та ножі відповідно до НАССР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u="none" strike="noStrike" dirty="0"/>
                        <a:t>5 000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1473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u="none" strike="noStrike"/>
                        <a:t>Принтер   кольоровий</a:t>
                      </a:r>
                      <a:endParaRPr lang="uk-UA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u="none" strike="noStrike" dirty="0"/>
                        <a:t>12 000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1473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u="none" strike="noStrike" dirty="0"/>
                        <a:t>Візок для посуди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u="none" strike="noStrike" dirty="0"/>
                        <a:t>4 200</a:t>
                      </a:r>
                      <a:endParaRPr lang="uk-UA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4714882"/>
          <a:ext cx="4895852" cy="203563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520158"/>
                <a:gridCol w="1375694"/>
              </a:tblGrid>
              <a:tr h="245140"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u="none" strike="noStrike" dirty="0"/>
                        <a:t>Сільський будинок культури</a:t>
                      </a:r>
                      <a:endParaRPr lang="uk-UA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u="none" strike="noStrike"/>
                        <a:t>142 000</a:t>
                      </a:r>
                      <a:endParaRPr lang="uk-UA" sz="18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5140"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u="none" strike="noStrike" dirty="0"/>
                        <a:t>ремонт </a:t>
                      </a:r>
                      <a:r>
                        <a:rPr lang="uk-UA" sz="1800" u="none" strike="noStrike" dirty="0" err="1"/>
                        <a:t>глядацького</a:t>
                      </a:r>
                      <a:r>
                        <a:rPr lang="uk-UA" sz="1800" u="none" strike="noStrike" dirty="0"/>
                        <a:t> залу</a:t>
                      </a:r>
                      <a:endParaRPr lang="uk-UA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u="none" strike="noStrike" dirty="0"/>
                        <a:t>50 000</a:t>
                      </a:r>
                      <a:endParaRPr lang="uk-UA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5140"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u="none" strike="noStrike" dirty="0" err="1"/>
                        <a:t>кріслв</a:t>
                      </a:r>
                      <a:r>
                        <a:rPr lang="uk-UA" sz="1800" u="none" strike="noStrike" dirty="0"/>
                        <a:t> </a:t>
                      </a:r>
                      <a:r>
                        <a:rPr lang="uk-UA" sz="1800" u="none" strike="noStrike" dirty="0" err="1"/>
                        <a:t>глядацького</a:t>
                      </a:r>
                      <a:r>
                        <a:rPr lang="uk-UA" sz="1800" u="none" strike="noStrike" dirty="0"/>
                        <a:t> залу </a:t>
                      </a:r>
                      <a:endParaRPr lang="uk-UA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u="none" strike="noStrike" dirty="0"/>
                        <a:t>30 000</a:t>
                      </a:r>
                      <a:endParaRPr lang="uk-UA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2568"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u="none" strike="noStrike" dirty="0"/>
                        <a:t>костюми </a:t>
                      </a:r>
                      <a:endParaRPr lang="uk-UA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u="none" strike="noStrike" dirty="0"/>
                        <a:t>10 000</a:t>
                      </a:r>
                      <a:endParaRPr lang="uk-UA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5140"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u="none" strike="noStrike" dirty="0"/>
                        <a:t>пральна машина</a:t>
                      </a:r>
                      <a:endParaRPr lang="uk-UA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u="none" strike="noStrike" dirty="0"/>
                        <a:t>8 000</a:t>
                      </a:r>
                      <a:endParaRPr lang="uk-UA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5140"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u="none" strike="noStrike"/>
                        <a:t>туалет деревяний</a:t>
                      </a:r>
                      <a:endParaRPr lang="uk-UA" sz="1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u="none" strike="noStrike" dirty="0"/>
                        <a:t>4 000</a:t>
                      </a:r>
                      <a:endParaRPr lang="uk-UA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5140">
                <a:tc>
                  <a:txBody>
                    <a:bodyPr/>
                    <a:lstStyle/>
                    <a:p>
                      <a:pPr algn="l" fontAlgn="b"/>
                      <a:r>
                        <a:rPr lang="uk-UA" sz="1800" u="none" strike="noStrike" dirty="0"/>
                        <a:t>баян</a:t>
                      </a:r>
                      <a:endParaRPr lang="uk-UA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800" u="none" strike="noStrike" dirty="0"/>
                        <a:t>40 000</a:t>
                      </a:r>
                      <a:endParaRPr lang="uk-UA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286380" y="4643444"/>
          <a:ext cx="3857620" cy="209923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928958"/>
                <a:gridCol w="928662"/>
              </a:tblGrid>
              <a:tr h="100013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/>
                        <a:t>Поточний</a:t>
                      </a:r>
                      <a:r>
                        <a:rPr lang="ru-RU" sz="1600" u="none" strike="noStrike" dirty="0"/>
                        <a:t> ремонт центрального парку с. </a:t>
                      </a:r>
                      <a:r>
                        <a:rPr lang="ru-RU" sz="1600" u="none" strike="noStrike" dirty="0" err="1"/>
                        <a:t>Сергіївка</a:t>
                      </a:r>
                      <a:r>
                        <a:rPr lang="ru-RU" sz="1600" u="none" strike="noStrike" dirty="0"/>
                        <a:t> (</a:t>
                      </a:r>
                      <a:r>
                        <a:rPr lang="ru-RU" sz="1600" u="none" strike="noStrike" dirty="0" err="1"/>
                        <a:t>тротуарна</a:t>
                      </a:r>
                      <a:r>
                        <a:rPr lang="ru-RU" sz="1600" u="none" strike="noStrike" dirty="0"/>
                        <a:t> </a:t>
                      </a:r>
                      <a:r>
                        <a:rPr lang="ru-RU" sz="1600" u="none" strike="noStrike" dirty="0" err="1" smtClean="0"/>
                        <a:t>доріжка</a:t>
                      </a:r>
                      <a:r>
                        <a:rPr lang="ru-RU" sz="1600" u="none" strike="noStrike" dirty="0" smtClean="0"/>
                        <a:t> </a:t>
                      </a:r>
                      <a:r>
                        <a:rPr lang="ru-RU" sz="1600" u="none" strike="noStrike" dirty="0"/>
                        <a:t>до </a:t>
                      </a:r>
                      <a:r>
                        <a:rPr lang="ru-RU" sz="1600" u="none" strike="noStrike" dirty="0" err="1"/>
                        <a:t>школи</a:t>
                      </a:r>
                      <a:r>
                        <a:rPr lang="ru-RU" sz="1600" u="none" strike="noStrike" dirty="0"/>
                        <a:t>  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u="none" strike="noStrike" dirty="0"/>
                        <a:t>194 000</a:t>
                      </a:r>
                      <a:endParaRPr lang="uk-UA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4807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/>
                        <a:t>Експлуатаційне</a:t>
                      </a:r>
                      <a:r>
                        <a:rPr lang="ru-RU" sz="1600" u="none" strike="noStrike" dirty="0"/>
                        <a:t> </a:t>
                      </a:r>
                      <a:r>
                        <a:rPr lang="ru-RU" sz="1600" u="none" strike="noStrike" dirty="0" err="1"/>
                        <a:t>утримання</a:t>
                      </a:r>
                      <a:r>
                        <a:rPr lang="ru-RU" sz="1600" u="none" strike="noStrike" dirty="0"/>
                        <a:t>  дороги </a:t>
                      </a:r>
                      <a:r>
                        <a:rPr lang="ru-RU" sz="1600" u="none" strike="noStrike" dirty="0" smtClean="0"/>
                        <a:t> </a:t>
                      </a:r>
                      <a:r>
                        <a:rPr lang="ru-RU" sz="1600" u="none" strike="noStrike" dirty="0" err="1" smtClean="0"/>
                        <a:t>вул</a:t>
                      </a:r>
                      <a:r>
                        <a:rPr lang="ru-RU" sz="1600" u="none" strike="noStrike" dirty="0" smtClean="0"/>
                        <a:t>. </a:t>
                      </a:r>
                      <a:r>
                        <a:rPr lang="ru-RU" sz="1600" u="none" strike="noStrike" dirty="0" err="1" smtClean="0"/>
                        <a:t>Шевченка</a:t>
                      </a:r>
                      <a:r>
                        <a:rPr lang="ru-RU" sz="1600" u="none" strike="noStrike" dirty="0" smtClean="0"/>
                        <a:t> с</a:t>
                      </a:r>
                      <a:r>
                        <a:rPr lang="ru-RU" sz="1600" u="none" strike="noStrike" dirty="0"/>
                        <a:t>. </a:t>
                      </a:r>
                      <a:r>
                        <a:rPr lang="ru-RU" sz="1600" u="none" strike="noStrike" dirty="0" err="1" smtClean="0"/>
                        <a:t>Сергіївка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u="none" strike="noStrike" dirty="0"/>
                        <a:t>683 600</a:t>
                      </a:r>
                      <a:endParaRPr lang="uk-UA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8051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u="none" strike="noStrike"/>
                        <a:t>Всього </a:t>
                      </a:r>
                      <a:endParaRPr lang="uk-UA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u="none" strike="noStrike" dirty="0"/>
                        <a:t>2 000 000</a:t>
                      </a:r>
                      <a:endParaRPr lang="uk-UA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00364" y="0"/>
            <a:ext cx="5929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uk-UA" sz="2400" b="1" cap="all" dirty="0" smtClean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Бюджетний запит с. Сергіївка на 2022 рік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3"/>
          <a:ext cx="9144000" cy="707858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486420"/>
                <a:gridCol w="3657580"/>
              </a:tblGrid>
              <a:tr h="642915">
                <a:tc gridSpan="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kern="1200" cap="all" dirty="0" err="1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srgbClr val="0070C0"/>
                          </a:solidFill>
                          <a:effectLst>
                            <a:outerShdw blurRad="19685" dist="12700" dir="5400000" algn="tl" rotWithShape="0">
                              <a:srgbClr val="4F81BD">
                                <a:satMod val="130000"/>
                                <a:alpha val="60000"/>
                              </a:srgbClr>
                            </a:outerShdw>
                            <a:reflection blurRad="10000" stA="55000" endPos="48000" dist="500" dir="5400000" sy="-100000" algn="bl" rotWithShape="0"/>
                          </a:effectLst>
                          <a:latin typeface="+mn-lt"/>
                          <a:ea typeface="+mn-ea"/>
                          <a:cs typeface="+mn-cs"/>
                        </a:rPr>
                        <a:t>Бюджетний</a:t>
                      </a:r>
                      <a:r>
                        <a:rPr lang="ru-RU" sz="2400" b="1" kern="1200" cap="all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srgbClr val="0070C0"/>
                          </a:solidFill>
                          <a:effectLst>
                            <a:outerShdw blurRad="19685" dist="12700" dir="5400000" algn="tl" rotWithShape="0">
                              <a:srgbClr val="4F81BD">
                                <a:satMod val="130000"/>
                                <a:alpha val="60000"/>
                              </a:srgbClr>
                            </a:outerShdw>
                            <a:reflection blurRad="10000" stA="55000" endPos="48000" dist="500" dir="5400000" sy="-100000" algn="bl" rotWithShape="0"/>
                          </a:effectLst>
                          <a:latin typeface="+mn-lt"/>
                          <a:ea typeface="+mn-ea"/>
                          <a:cs typeface="+mn-cs"/>
                        </a:rPr>
                        <a:t> запит  на 2022 </a:t>
                      </a:r>
                      <a:r>
                        <a:rPr lang="ru-RU" sz="2400" b="1" kern="1200" cap="all" dirty="0" err="1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srgbClr val="0070C0"/>
                          </a:solidFill>
                          <a:effectLst>
                            <a:outerShdw blurRad="19685" dist="12700" dir="5400000" algn="tl" rotWithShape="0">
                              <a:srgbClr val="4F81BD">
                                <a:satMod val="130000"/>
                                <a:alpha val="60000"/>
                              </a:srgbClr>
                            </a:outerShdw>
                            <a:reflection blurRad="10000" stA="55000" endPos="48000" dist="500" dir="5400000" sy="-100000" algn="bl" rotWithShape="0"/>
                          </a:effectLst>
                          <a:latin typeface="+mn-lt"/>
                          <a:ea typeface="+mn-ea"/>
                          <a:cs typeface="+mn-cs"/>
                        </a:rPr>
                        <a:t>рік</a:t>
                      </a:r>
                      <a:endParaRPr lang="ru-RU" sz="2400" b="1" kern="1200" cap="all" dirty="0" smtClean="0">
                        <a:ln>
                          <a:solidFill>
                            <a:prstClr val="black"/>
                          </a:solidFill>
                        </a:ln>
                        <a:solidFill>
                          <a:srgbClr val="0070C0"/>
                        </a:solidFill>
                        <a:effectLst>
                          <a:outerShdw blurRad="19685" dist="12700" dir="5400000" algn="tl" rotWithShape="0">
                            <a:srgbClr val="4F81BD">
                              <a:satMod val="130000"/>
                              <a:alpha val="60000"/>
                            </a:srgbClr>
                          </a:outerShdw>
                          <a:reflection blurRad="10000" stA="55000" endPos="48000" dist="500" dir="5400000" sy="-100000" algn="bl" rotWithShape="0"/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uk-UA" sz="2400" b="1" kern="1200" cap="all" dirty="0" err="1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srgbClr val="0070C0"/>
                          </a:solidFill>
                          <a:effectLst>
                            <a:outerShdw blurRad="19685" dist="12700" dir="5400000" algn="tl" rotWithShape="0">
                              <a:srgbClr val="4F81BD">
                                <a:satMod val="130000"/>
                                <a:alpha val="60000"/>
                              </a:srgbClr>
                            </a:outerShdw>
                            <a:reflection blurRad="10000" stA="55000" endPos="48000" dist="500" dir="5400000" sy="-100000" algn="bl" rotWithShape="0"/>
                          </a:effectLst>
                          <a:latin typeface="+mn-lt"/>
                          <a:ea typeface="+mn-ea"/>
                          <a:cs typeface="+mn-cs"/>
                        </a:rPr>
                        <a:t>Качаново</a:t>
                      </a:r>
                      <a:r>
                        <a:rPr lang="uk-UA" sz="2400" b="1" kern="1200" cap="all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srgbClr val="0070C0"/>
                          </a:solidFill>
                          <a:effectLst>
                            <a:outerShdw blurRad="19685" dist="12700" dir="5400000" algn="tl" rotWithShape="0">
                              <a:srgbClr val="4F81BD">
                                <a:satMod val="130000"/>
                                <a:alpha val="60000"/>
                              </a:srgbClr>
                            </a:outerShdw>
                            <a:reflection blurRad="10000" stA="55000" endPos="48000" dist="500" dir="5400000" sy="-100000" algn="bl" rotWithShape="0"/>
                          </a:effectLst>
                          <a:latin typeface="+mn-lt"/>
                          <a:ea typeface="+mn-ea"/>
                          <a:cs typeface="+mn-cs"/>
                        </a:rPr>
                        <a:t>   старостат </a:t>
                      </a:r>
                    </a:p>
                  </a:txBody>
                  <a:tcPr marL="8060" marR="8060" marT="806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uk-UA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60" marR="8060" marT="806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609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1" u="none" strike="noStrike" dirty="0"/>
                        <a:t>КАЧАНОВО  ЗОШ</a:t>
                      </a:r>
                      <a:endParaRPr lang="uk-UA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60" marR="8060" marT="80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u="none" strike="noStrike"/>
                        <a:t> </a:t>
                      </a:r>
                      <a:endParaRPr lang="uk-UA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60" marR="8060" marT="8060" marB="0" anchor="b"/>
                </a:tc>
              </a:tr>
              <a:tr h="275609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u="none" strike="noStrike" dirty="0"/>
                        <a:t>Болгарка</a:t>
                      </a:r>
                      <a:endParaRPr lang="uk-UA" sz="16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60" marR="8060" marT="80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u="none" strike="noStrike"/>
                        <a:t>1 900</a:t>
                      </a:r>
                      <a:endParaRPr lang="uk-UA" sz="1600" b="0" i="1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60" marR="8060" marT="8060" marB="0" anchor="b"/>
                </a:tc>
              </a:tr>
              <a:tr h="275609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u="none" strike="noStrike" dirty="0"/>
                        <a:t>Стіл </a:t>
                      </a:r>
                      <a:r>
                        <a:rPr lang="uk-UA" sz="1600" u="none" strike="noStrike" dirty="0" err="1" smtClean="0"/>
                        <a:t>учнвський</a:t>
                      </a:r>
                      <a:r>
                        <a:rPr lang="uk-UA" sz="1600" u="none" strike="noStrike" dirty="0" smtClean="0"/>
                        <a:t> 4*4000</a:t>
                      </a:r>
                      <a:endParaRPr lang="uk-UA" sz="16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60" marR="8060" marT="80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u="none" strike="noStrike"/>
                        <a:t>16 000</a:t>
                      </a:r>
                      <a:endParaRPr lang="uk-UA" sz="1600" b="0" i="1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60" marR="8060" marT="8060" marB="0" anchor="b"/>
                </a:tc>
              </a:tr>
              <a:tr h="275609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u="none" strike="noStrike" dirty="0"/>
                        <a:t>Стілець офісний6*800</a:t>
                      </a:r>
                      <a:endParaRPr lang="uk-UA" sz="16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60" marR="8060" marT="80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u="none" strike="noStrike"/>
                        <a:t>4 800</a:t>
                      </a:r>
                      <a:endParaRPr lang="uk-UA" sz="1600" b="0" i="1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60" marR="8060" marT="8060" marB="0" anchor="b"/>
                </a:tc>
              </a:tr>
              <a:tr h="275609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u="none" strike="noStrike" dirty="0"/>
                        <a:t>Шафа книжкова2 *3900</a:t>
                      </a:r>
                      <a:endParaRPr lang="uk-UA" sz="16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60" marR="8060" marT="80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u="none" strike="noStrike"/>
                        <a:t>7 800</a:t>
                      </a:r>
                      <a:endParaRPr lang="uk-UA" sz="1600" b="0" i="1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60" marR="8060" marT="8060" marB="0" anchor="b"/>
                </a:tc>
              </a:tr>
              <a:tr h="275609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u="none" strike="noStrike" dirty="0"/>
                        <a:t>Стіл Ромашка 6 </a:t>
                      </a:r>
                      <a:r>
                        <a:rPr lang="uk-UA" sz="1600" u="none" strike="noStrike" dirty="0" err="1"/>
                        <a:t>місний</a:t>
                      </a:r>
                      <a:r>
                        <a:rPr lang="uk-UA" sz="1600" u="none" strike="noStrike" dirty="0"/>
                        <a:t> </a:t>
                      </a:r>
                      <a:endParaRPr lang="uk-UA" sz="16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60" marR="8060" marT="80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u="none" strike="noStrike"/>
                        <a:t>3 985</a:t>
                      </a:r>
                      <a:endParaRPr lang="uk-UA" sz="1600" b="0" i="1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60" marR="8060" marT="8060" marB="0" anchor="b"/>
                </a:tc>
              </a:tr>
              <a:tr h="275609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u="none" strike="noStrike"/>
                        <a:t>Радіомікрофон 2*1500</a:t>
                      </a:r>
                      <a:endParaRPr lang="uk-UA" sz="1600" b="0" i="1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60" marR="8060" marT="80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u="none" strike="noStrike" dirty="0"/>
                        <a:t>3 000</a:t>
                      </a:r>
                      <a:endParaRPr lang="uk-UA" sz="16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60" marR="8060" marT="8060" marB="0" anchor="b"/>
                </a:tc>
              </a:tr>
              <a:tr h="275609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u="none" strike="noStrike"/>
                        <a:t>Стінка  для дидакт матеріалів</a:t>
                      </a:r>
                      <a:endParaRPr lang="uk-UA" sz="1600" b="0" i="1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60" marR="8060" marT="80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u="none" strike="noStrike" dirty="0"/>
                        <a:t>12 000</a:t>
                      </a:r>
                      <a:endParaRPr lang="uk-UA" sz="16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60" marR="8060" marT="8060" marB="0" anchor="b"/>
                </a:tc>
              </a:tr>
              <a:tr h="275609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u="none" strike="noStrike"/>
                        <a:t>Бесідка</a:t>
                      </a:r>
                      <a:endParaRPr lang="uk-UA" sz="1600" b="0" i="1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60" marR="8060" marT="80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u="none" strike="noStrike" dirty="0"/>
                        <a:t>30 000</a:t>
                      </a:r>
                      <a:endParaRPr lang="uk-UA" sz="16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60" marR="8060" marT="8060" marB="0" anchor="b"/>
                </a:tc>
              </a:tr>
              <a:tr h="275609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u="none" strike="noStrike"/>
                        <a:t>Ігровий комплекс</a:t>
                      </a:r>
                      <a:endParaRPr lang="uk-UA" sz="1600" b="0" i="1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60" marR="8060" marT="80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u="none" strike="noStrike" dirty="0"/>
                        <a:t>100 000</a:t>
                      </a:r>
                      <a:endParaRPr lang="uk-UA" sz="16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60" marR="8060" marT="8060" marB="0" anchor="b"/>
                </a:tc>
              </a:tr>
              <a:tr h="275609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u="none" strike="noStrike"/>
                        <a:t>Шкільний бюджет  участі</a:t>
                      </a:r>
                      <a:endParaRPr lang="uk-UA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60" marR="8060" marT="80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u="none" strike="noStrike" dirty="0"/>
                        <a:t>50 000</a:t>
                      </a:r>
                      <a:endParaRPr lang="uk-UA" sz="16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60" marR="8060" marT="8060" marB="0" anchor="b"/>
                </a:tc>
              </a:tr>
              <a:tr h="275609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u="none" strike="noStrike"/>
                        <a:t>Пожежна сигналізація</a:t>
                      </a:r>
                      <a:endParaRPr lang="uk-UA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60" marR="8060" marT="80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u="none" strike="noStrike" dirty="0"/>
                        <a:t>200 000</a:t>
                      </a:r>
                      <a:endParaRPr lang="uk-UA" sz="16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60" marR="8060" marT="8060" marB="0" anchor="b"/>
                </a:tc>
              </a:tr>
              <a:tr h="275609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u="none" strike="noStrike"/>
                        <a:t>Обробка горища</a:t>
                      </a:r>
                      <a:endParaRPr lang="uk-UA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60" marR="8060" marT="80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u="none" strike="noStrike" dirty="0"/>
                        <a:t>200 000</a:t>
                      </a:r>
                      <a:endParaRPr lang="uk-UA" sz="16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60" marR="8060" marT="8060" marB="0" anchor="b"/>
                </a:tc>
              </a:tr>
              <a:tr h="275609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1" u="none" strike="noStrike" dirty="0"/>
                        <a:t>ДНЗ РОМАШКА</a:t>
                      </a:r>
                      <a:endParaRPr lang="uk-UA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60" marR="8060" marT="80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u="none" strike="noStrike" dirty="0"/>
                        <a:t> </a:t>
                      </a:r>
                      <a:endParaRPr lang="uk-UA" sz="16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60" marR="8060" marT="8060" marB="0" anchor="b"/>
                </a:tc>
              </a:tr>
              <a:tr h="275609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u="none" strike="noStrike"/>
                        <a:t>Обробка горища </a:t>
                      </a:r>
                      <a:endParaRPr lang="uk-UA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60" marR="8060" marT="80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u="none" strike="noStrike" dirty="0"/>
                        <a:t>70 000</a:t>
                      </a:r>
                      <a:endParaRPr lang="uk-UA" sz="16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60" marR="8060" marT="8060" marB="0" anchor="b"/>
                </a:tc>
              </a:tr>
              <a:tr h="275609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1" u="none" strike="noStrike" dirty="0"/>
                        <a:t>КАЧАНОВО КЛУБ</a:t>
                      </a:r>
                      <a:endParaRPr lang="uk-UA" sz="16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60" marR="8060" marT="80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u="none" strike="noStrike" dirty="0"/>
                        <a:t> </a:t>
                      </a:r>
                      <a:endParaRPr lang="uk-UA" sz="16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60" marR="8060" marT="8060" marB="0" anchor="b"/>
                </a:tc>
              </a:tr>
              <a:tr h="275609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u="none" strike="noStrike"/>
                        <a:t>Циркулярний насос</a:t>
                      </a:r>
                      <a:endParaRPr lang="uk-UA" sz="1600" b="0" i="1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60" marR="8060" marT="80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u="none" strike="noStrike" dirty="0"/>
                        <a:t>1 200</a:t>
                      </a:r>
                      <a:endParaRPr lang="uk-UA" sz="16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60" marR="8060" marT="8060" marB="0" anchor="b"/>
                </a:tc>
              </a:tr>
              <a:tr h="275609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u="none" strike="noStrike"/>
                        <a:t>Стільці 40 шт.750</a:t>
                      </a:r>
                      <a:endParaRPr lang="uk-UA" sz="1600" b="0" i="1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60" marR="8060" marT="80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u="none" strike="noStrike" dirty="0"/>
                        <a:t>30 000</a:t>
                      </a:r>
                      <a:endParaRPr lang="uk-UA" sz="16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60" marR="8060" marT="8060" marB="0" anchor="b"/>
                </a:tc>
              </a:tr>
              <a:tr h="275609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u="none" strike="noStrike"/>
                        <a:t>Акустична система2*6000</a:t>
                      </a:r>
                      <a:endParaRPr lang="uk-UA" sz="1600" b="0" i="1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60" marR="8060" marT="80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u="none" strike="noStrike" dirty="0"/>
                        <a:t>12 000</a:t>
                      </a:r>
                      <a:endParaRPr lang="uk-UA" sz="16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60" marR="8060" marT="8060" marB="0" anchor="b"/>
                </a:tc>
              </a:tr>
              <a:tr h="275609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u="none" strike="noStrike"/>
                        <a:t>Мікрофони 4*2500</a:t>
                      </a:r>
                      <a:endParaRPr lang="uk-UA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60" marR="8060" marT="80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u="none" strike="noStrike" dirty="0"/>
                        <a:t>10 000</a:t>
                      </a:r>
                      <a:endParaRPr lang="uk-UA" sz="16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60" marR="8060" marT="8060" marB="0" anchor="b"/>
                </a:tc>
              </a:tr>
              <a:tr h="275609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u="none" strike="noStrike"/>
                        <a:t>Проектор   (Вирішальне)</a:t>
                      </a:r>
                      <a:endParaRPr lang="uk-UA" sz="1600" b="0" i="1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60" marR="8060" marT="80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u="none" strike="noStrike" dirty="0"/>
                        <a:t>22 000</a:t>
                      </a:r>
                      <a:endParaRPr lang="uk-UA" sz="16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60" marR="8060" marT="8060" marB="0" anchor="b"/>
                </a:tc>
              </a:tr>
              <a:tr h="27560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/>
                        <a:t>Стіл книжка (Вирішальне)5 шт. 1300</a:t>
                      </a:r>
                      <a:endParaRPr lang="ru-RU" sz="1600" b="0" i="1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60" marR="8060" marT="80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u="none" strike="noStrike" dirty="0"/>
                        <a:t>6 500</a:t>
                      </a:r>
                      <a:endParaRPr lang="uk-UA" sz="16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60" marR="8060" marT="8060" marB="0" anchor="b"/>
                </a:tc>
              </a:tr>
              <a:tr h="275609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u="none" strike="noStrike"/>
                        <a:t>Мікшерний пульт</a:t>
                      </a:r>
                      <a:endParaRPr lang="uk-UA" sz="1600" b="0" i="1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60" marR="8060" marT="80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u="none" strike="noStrike" dirty="0"/>
                        <a:t>4 000</a:t>
                      </a:r>
                      <a:endParaRPr lang="uk-UA" sz="16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060" marR="8060" marT="806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4"/>
          <a:ext cx="9144000" cy="708338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320197"/>
                <a:gridCol w="1823803"/>
              </a:tblGrid>
              <a:tr h="75911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2400" b="1" kern="1200" cap="all" dirty="0" err="1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srgbClr val="0070C0"/>
                          </a:solidFill>
                          <a:effectLst>
                            <a:outerShdw blurRad="19685" dist="12700" dir="5400000" algn="tl" rotWithShape="0">
                              <a:srgbClr val="4F81BD">
                                <a:satMod val="130000"/>
                                <a:alpha val="60000"/>
                              </a:srgbClr>
                            </a:outerShdw>
                            <a:reflection blurRad="10000" stA="55000" endPos="48000" dist="500" dir="5400000" sy="-100000" algn="bl" rotWithShape="0"/>
                          </a:effectLst>
                          <a:latin typeface="+mn-lt"/>
                          <a:ea typeface="+mn-ea"/>
                          <a:cs typeface="+mn-cs"/>
                        </a:rPr>
                        <a:t>Бюджетний</a:t>
                      </a:r>
                      <a:r>
                        <a:rPr lang="ru-RU" sz="2400" b="1" kern="1200" cap="all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srgbClr val="0070C0"/>
                          </a:solidFill>
                          <a:effectLst>
                            <a:outerShdw blurRad="19685" dist="12700" dir="5400000" algn="tl" rotWithShape="0">
                              <a:srgbClr val="4F81BD">
                                <a:satMod val="130000"/>
                                <a:alpha val="60000"/>
                              </a:srgbClr>
                            </a:outerShdw>
                            <a:reflection blurRad="10000" stA="55000" endPos="48000" dist="500" dir="5400000" sy="-100000" algn="bl" rotWithShape="0"/>
                          </a:effectLst>
                          <a:latin typeface="+mn-lt"/>
                          <a:ea typeface="+mn-ea"/>
                          <a:cs typeface="+mn-cs"/>
                        </a:rPr>
                        <a:t> запит  на 2022 </a:t>
                      </a:r>
                      <a:r>
                        <a:rPr lang="ru-RU" sz="2400" b="1" kern="1200" cap="all" dirty="0" err="1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srgbClr val="0070C0"/>
                          </a:solidFill>
                          <a:effectLst>
                            <a:outerShdw blurRad="19685" dist="12700" dir="5400000" algn="tl" rotWithShape="0">
                              <a:srgbClr val="4F81BD">
                                <a:satMod val="130000"/>
                                <a:alpha val="60000"/>
                              </a:srgbClr>
                            </a:outerShdw>
                            <a:reflection blurRad="10000" stA="55000" endPos="48000" dist="500" dir="5400000" sy="-100000" algn="bl" rotWithShape="0"/>
                          </a:effectLst>
                          <a:latin typeface="+mn-lt"/>
                          <a:ea typeface="+mn-ea"/>
                          <a:cs typeface="+mn-cs"/>
                        </a:rPr>
                        <a:t>рік</a:t>
                      </a:r>
                      <a:endParaRPr lang="ru-RU" sz="2400" b="1" kern="1200" cap="all" dirty="0" smtClean="0">
                        <a:ln>
                          <a:solidFill>
                            <a:prstClr val="black"/>
                          </a:solidFill>
                        </a:ln>
                        <a:solidFill>
                          <a:srgbClr val="0070C0"/>
                        </a:solidFill>
                        <a:effectLst>
                          <a:outerShdw blurRad="19685" dist="12700" dir="5400000" algn="tl" rotWithShape="0">
                            <a:srgbClr val="4F81BD">
                              <a:satMod val="130000"/>
                              <a:alpha val="60000"/>
                            </a:srgbClr>
                          </a:outerShdw>
                          <a:reflection blurRad="10000" stA="55000" endPos="48000" dist="500" dir="5400000" sy="-100000" algn="bl" rotWithShape="0"/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"/>
                      <a:r>
                        <a:rPr lang="uk-UA" sz="2400" b="1" kern="1200" cap="all" dirty="0" err="1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srgbClr val="0070C0"/>
                          </a:solidFill>
                          <a:effectLst>
                            <a:outerShdw blurRad="19685" dist="12700" dir="5400000" algn="tl" rotWithShape="0">
                              <a:srgbClr val="4F81BD">
                                <a:satMod val="130000"/>
                                <a:alpha val="60000"/>
                              </a:srgbClr>
                            </a:outerShdw>
                            <a:reflection blurRad="10000" stA="55000" endPos="48000" dist="500" dir="5400000" sy="-100000" algn="bl" rotWithShape="0"/>
                          </a:effectLst>
                          <a:latin typeface="+mn-lt"/>
                          <a:ea typeface="+mn-ea"/>
                          <a:cs typeface="+mn-cs"/>
                        </a:rPr>
                        <a:t>Качаново</a:t>
                      </a:r>
                      <a:r>
                        <a:rPr lang="uk-UA" sz="2400" b="1" kern="1200" cap="all" dirty="0" smtClean="0">
                          <a:ln>
                            <a:solidFill>
                              <a:prstClr val="black"/>
                            </a:solidFill>
                          </a:ln>
                          <a:solidFill>
                            <a:srgbClr val="0070C0"/>
                          </a:solidFill>
                          <a:effectLst>
                            <a:outerShdw blurRad="19685" dist="12700" dir="5400000" algn="tl" rotWithShape="0">
                              <a:srgbClr val="4F81BD">
                                <a:satMod val="130000"/>
                                <a:alpha val="60000"/>
                              </a:srgbClr>
                            </a:outerShdw>
                            <a:reflection blurRad="10000" stA="55000" endPos="48000" dist="500" dir="5400000" sy="-100000" algn="bl" rotWithShape="0"/>
                          </a:effectLst>
                          <a:latin typeface="+mn-lt"/>
                          <a:ea typeface="+mn-ea"/>
                          <a:cs typeface="+mn-cs"/>
                        </a:rPr>
                        <a:t>   старостат </a:t>
                      </a:r>
                    </a:p>
                    <a:p>
                      <a:pPr algn="l" fontAlgn="b"/>
                      <a:endParaRPr lang="uk-UA" sz="16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53" marR="9153" marT="9153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uk-UA" sz="16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53" marR="9153" marT="91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31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1" u="none" strike="noStrike" dirty="0"/>
                        <a:t>НОВОСЕЛІВКА  КЛУБ</a:t>
                      </a:r>
                      <a:endParaRPr lang="uk-UA" sz="16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53" marR="9153" marT="91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u="none" strike="noStrike"/>
                        <a:t> </a:t>
                      </a:r>
                      <a:endParaRPr lang="uk-UA" sz="1600" b="1" i="1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53" marR="9153" marT="9153" marB="0" anchor="b"/>
                </a:tc>
              </a:tr>
              <a:tr h="285731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u="none" strike="noStrike" dirty="0"/>
                        <a:t>Металопластикові вікна  4*7500</a:t>
                      </a:r>
                      <a:endParaRPr lang="uk-UA" sz="16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53" marR="9153" marT="91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u="none" strike="noStrike"/>
                        <a:t>30 000</a:t>
                      </a:r>
                      <a:endParaRPr lang="uk-UA" sz="1600" b="0" i="1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53" marR="9153" marT="9153" marB="0" anchor="b"/>
                </a:tc>
              </a:tr>
              <a:tr h="285731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u="none" strike="noStrike" dirty="0"/>
                        <a:t>Проектор   </a:t>
                      </a:r>
                      <a:endParaRPr lang="uk-UA" sz="16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53" marR="9153" marT="91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u="none" strike="noStrike"/>
                        <a:t>23 000</a:t>
                      </a:r>
                      <a:endParaRPr lang="uk-UA" sz="1600" b="0" i="1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53" marR="9153" marT="9153" marB="0" anchor="b"/>
                </a:tc>
              </a:tr>
              <a:tr h="285731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u="none" strike="noStrike" dirty="0"/>
                        <a:t>Двері вхідні</a:t>
                      </a:r>
                      <a:endParaRPr lang="uk-UA" sz="16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53" marR="9153" marT="91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u="none" strike="noStrike"/>
                        <a:t>10 000</a:t>
                      </a:r>
                      <a:endParaRPr lang="uk-UA" sz="1600" b="0" i="1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53" marR="9153" marT="9153" marB="0" anchor="b"/>
                </a:tc>
              </a:tr>
              <a:tr h="28573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/>
                        <a:t>Стіл</a:t>
                      </a:r>
                      <a:r>
                        <a:rPr lang="ru-RU" sz="1600" u="none" strike="noStrike" dirty="0"/>
                        <a:t>   6 </a:t>
                      </a:r>
                      <a:r>
                        <a:rPr lang="ru-RU" sz="1600" u="none" strike="noStrike" dirty="0" err="1"/>
                        <a:t>шт</a:t>
                      </a:r>
                      <a:r>
                        <a:rPr lang="ru-RU" sz="1600" u="none" strike="noStrike" dirty="0"/>
                        <a:t>   *  2 700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53" marR="9153" marT="91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u="none" strike="noStrike"/>
                        <a:t>16 200</a:t>
                      </a:r>
                      <a:endParaRPr lang="uk-UA" sz="1600" b="0" i="1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53" marR="9153" marT="9153" marB="0" anchor="b"/>
                </a:tc>
              </a:tr>
              <a:tr h="285731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u="none" strike="noStrike" dirty="0" err="1"/>
                        <a:t>мото</a:t>
                      </a:r>
                      <a:r>
                        <a:rPr lang="uk-UA" sz="1600" u="none" strike="noStrike" dirty="0"/>
                        <a:t> </a:t>
                      </a:r>
                      <a:r>
                        <a:rPr lang="uk-UA" sz="1600" u="none" strike="noStrike" dirty="0" smtClean="0"/>
                        <a:t>коса</a:t>
                      </a:r>
                      <a:endParaRPr lang="uk-UA" sz="16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53" marR="9153" marT="91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u="none" strike="noStrike"/>
                        <a:t>3 500</a:t>
                      </a:r>
                      <a:endParaRPr lang="uk-UA" sz="1600" b="0" i="1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53" marR="9153" marT="9153" marB="0" anchor="b"/>
                </a:tc>
              </a:tr>
              <a:tr h="285731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1" u="none" strike="noStrike" dirty="0"/>
                        <a:t>БІБЛІОТЕКА</a:t>
                      </a:r>
                      <a:endParaRPr lang="uk-UA" sz="16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53" marR="9153" marT="91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u="none" strike="noStrike"/>
                        <a:t> </a:t>
                      </a:r>
                      <a:endParaRPr lang="uk-UA" sz="1600" b="1" i="1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53" marR="9153" marT="9153" marB="0" anchor="b"/>
                </a:tc>
              </a:tr>
              <a:tr h="285731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u="none" strike="noStrike" dirty="0"/>
                        <a:t>Стіл</a:t>
                      </a:r>
                      <a:endParaRPr lang="uk-UA" sz="16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53" marR="9153" marT="91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u="none" strike="noStrike"/>
                        <a:t>4 000</a:t>
                      </a:r>
                      <a:endParaRPr lang="uk-UA" sz="1600" b="0" i="1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53" marR="9153" marT="9153" marB="0" anchor="b"/>
                </a:tc>
              </a:tr>
              <a:tr h="285731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u="none" strike="noStrike" dirty="0"/>
                        <a:t>Стільці 10 *750</a:t>
                      </a:r>
                      <a:endParaRPr lang="uk-UA" sz="16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53" marR="9153" marT="91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u="none" strike="noStrike"/>
                        <a:t>7 500</a:t>
                      </a:r>
                      <a:endParaRPr lang="uk-UA" sz="1600" b="0" i="1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53" marR="9153" marT="9153" marB="0" anchor="b"/>
                </a:tc>
              </a:tr>
              <a:tr h="285731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b="1" u="none" strike="noStrike" dirty="0"/>
                        <a:t>Придбання для </a:t>
                      </a:r>
                      <a:r>
                        <a:rPr lang="uk-UA" sz="1600" b="1" u="none" strike="noStrike" dirty="0" err="1"/>
                        <a:t>адмін</a:t>
                      </a:r>
                      <a:r>
                        <a:rPr lang="uk-UA" sz="1600" b="1" u="none" strike="noStrike" dirty="0"/>
                        <a:t> будинку </a:t>
                      </a:r>
                      <a:endParaRPr lang="uk-UA" sz="16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53" marR="9153" marT="91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u="none" strike="noStrike"/>
                        <a:t> </a:t>
                      </a:r>
                      <a:endParaRPr lang="uk-UA" sz="1600" b="1" i="1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53" marR="9153" marT="9153" marB="0" anchor="b"/>
                </a:tc>
              </a:tr>
              <a:tr h="285731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u="none" strike="noStrike" dirty="0"/>
                        <a:t>Ноутбук</a:t>
                      </a:r>
                      <a:endParaRPr lang="uk-UA" sz="16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53" marR="9153" marT="91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u="none" strike="noStrike"/>
                        <a:t>25 000</a:t>
                      </a:r>
                      <a:endParaRPr lang="uk-UA" sz="1600" b="0" i="1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53" marR="9153" marT="9153" marB="0" anchor="b"/>
                </a:tc>
              </a:tr>
              <a:tr h="285731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u="none" strike="noStrike" dirty="0"/>
                        <a:t>Офісне крісло</a:t>
                      </a:r>
                      <a:endParaRPr lang="uk-UA" sz="16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53" marR="9153" marT="91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u="none" strike="noStrike"/>
                        <a:t>4 000</a:t>
                      </a:r>
                      <a:endParaRPr lang="uk-UA" sz="1600" b="0" i="1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53" marR="9153" marT="9153" marB="0" anchor="b"/>
                </a:tc>
              </a:tr>
              <a:tr h="285731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u="none" strike="noStrike" dirty="0"/>
                        <a:t>Інформаційний стенд</a:t>
                      </a:r>
                      <a:endParaRPr lang="uk-UA" sz="16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53" marR="9153" marT="91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u="none" strike="noStrike"/>
                        <a:t>2 000</a:t>
                      </a:r>
                      <a:endParaRPr lang="uk-UA" sz="1600" b="0" i="1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53" marR="9153" marT="9153" marB="0" anchor="b"/>
                </a:tc>
              </a:tr>
              <a:tr h="285731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u="none" strike="noStrike" dirty="0"/>
                        <a:t>Канцелярські товари</a:t>
                      </a:r>
                      <a:endParaRPr lang="uk-UA" sz="16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53" marR="9153" marT="91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u="none" strike="noStrike"/>
                        <a:t>2 000</a:t>
                      </a:r>
                      <a:endParaRPr lang="uk-UA" sz="1600" b="0" i="1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53" marR="9153" marT="9153" marB="0" anchor="b"/>
                </a:tc>
              </a:tr>
              <a:tr h="285731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u="none" strike="noStrike" dirty="0"/>
                        <a:t>Господарські товари</a:t>
                      </a:r>
                      <a:endParaRPr lang="uk-UA" sz="16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53" marR="9153" marT="91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u="none" strike="noStrike" dirty="0"/>
                        <a:t>1 000</a:t>
                      </a:r>
                      <a:endParaRPr lang="uk-UA" sz="16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53" marR="9153" marT="9153" marB="0" anchor="b"/>
                </a:tc>
              </a:tr>
              <a:tr h="28573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/>
                        <a:t>Поточний ремонт  дороги (послуги техніки Бутко)</a:t>
                      </a:r>
                      <a:endParaRPr lang="ru-RU" sz="1600" b="0" i="1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53" marR="9153" marT="91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u="none" strike="noStrike" dirty="0"/>
                        <a:t>100 000</a:t>
                      </a:r>
                      <a:endParaRPr lang="uk-UA" sz="16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53" marR="9153" marT="9153" marB="0" anchor="b"/>
                </a:tc>
              </a:tr>
              <a:tr h="37584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/>
                        <a:t>Заміна  світильників  вуличного освітлення  на LED  світільники с. Качаново</a:t>
                      </a:r>
                      <a:endParaRPr lang="ru-RU" sz="1600" b="0" i="1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53" marR="9153" marT="91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u="none" strike="noStrike" dirty="0"/>
                        <a:t>100 000</a:t>
                      </a:r>
                      <a:endParaRPr lang="uk-UA" sz="16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53" marR="9153" marT="9153" marB="0" anchor="b"/>
                </a:tc>
              </a:tr>
              <a:tr h="28573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/>
                        <a:t>Рекострукція  вуличного освітлення  с. Новоселівка</a:t>
                      </a:r>
                      <a:endParaRPr lang="ru-RU" sz="1600" b="0" i="1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53" marR="9153" marT="91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u="none" strike="noStrike" dirty="0"/>
                        <a:t>200 000</a:t>
                      </a:r>
                      <a:endParaRPr lang="uk-UA" sz="16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53" marR="9153" marT="9153" marB="0" anchor="b"/>
                </a:tc>
              </a:tr>
              <a:tr h="29413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 smtClean="0"/>
                        <a:t>Експлуатаційне</a:t>
                      </a:r>
                      <a:r>
                        <a:rPr lang="ru-RU" sz="1600" u="none" strike="noStrike" dirty="0" smtClean="0"/>
                        <a:t> </a:t>
                      </a:r>
                      <a:r>
                        <a:rPr lang="ru-RU" sz="1600" u="none" strike="noStrike" dirty="0" err="1" smtClean="0"/>
                        <a:t>утримання</a:t>
                      </a:r>
                      <a:r>
                        <a:rPr lang="ru-RU" sz="1600" u="none" strike="noStrike" dirty="0" smtClean="0"/>
                        <a:t> </a:t>
                      </a:r>
                      <a:r>
                        <a:rPr lang="ru-RU" sz="1600" u="none" strike="noStrike" dirty="0" err="1" smtClean="0"/>
                        <a:t>автомобільної</a:t>
                      </a:r>
                      <a:r>
                        <a:rPr lang="ru-RU" sz="1600" u="none" strike="noStrike" dirty="0" smtClean="0"/>
                        <a:t> </a:t>
                      </a:r>
                      <a:r>
                        <a:rPr lang="ru-RU" sz="1600" u="none" strike="noStrike" dirty="0"/>
                        <a:t>дороги  с. </a:t>
                      </a:r>
                      <a:r>
                        <a:rPr lang="ru-RU" sz="1600" u="none" strike="noStrike" dirty="0" err="1"/>
                        <a:t>Вирішальне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53" marR="9153" marT="91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u="none" strike="noStrike" dirty="0"/>
                        <a:t>300 000</a:t>
                      </a:r>
                      <a:endParaRPr lang="uk-UA" sz="16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53" marR="9153" marT="9153" marB="0" anchor="b"/>
                </a:tc>
              </a:tr>
              <a:tr h="28573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err="1" smtClean="0"/>
                        <a:t>Експлуатаційне</a:t>
                      </a:r>
                      <a:r>
                        <a:rPr lang="ru-RU" sz="1600" u="none" strike="noStrike" baseline="0" dirty="0" smtClean="0"/>
                        <a:t> </a:t>
                      </a:r>
                      <a:r>
                        <a:rPr lang="ru-RU" sz="1600" u="none" strike="noStrike" baseline="0" dirty="0" err="1" smtClean="0"/>
                        <a:t>утримання</a:t>
                      </a:r>
                      <a:r>
                        <a:rPr lang="ru-RU" sz="1600" u="none" strike="noStrike" dirty="0" smtClean="0"/>
                        <a:t> </a:t>
                      </a:r>
                      <a:r>
                        <a:rPr lang="ru-RU" sz="1600" u="none" strike="noStrike" dirty="0"/>
                        <a:t>дороги с. </a:t>
                      </a:r>
                      <a:r>
                        <a:rPr lang="ru-RU" sz="1600" u="none" strike="noStrike" dirty="0" err="1"/>
                        <a:t>Качаново</a:t>
                      </a:r>
                      <a:endParaRPr lang="ru-RU" sz="1600" b="0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53" marR="9153" marT="91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u="none" strike="noStrike" dirty="0"/>
                        <a:t>386 615</a:t>
                      </a:r>
                      <a:endParaRPr lang="uk-UA" sz="16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53" marR="9153" marT="9153" marB="0" anchor="b"/>
                </a:tc>
              </a:tr>
              <a:tr h="285731">
                <a:tc>
                  <a:txBody>
                    <a:bodyPr/>
                    <a:lstStyle/>
                    <a:p>
                      <a:pPr algn="l" fontAlgn="b"/>
                      <a:r>
                        <a:rPr lang="uk-UA" sz="1600" u="none" strike="noStrike"/>
                        <a:t>Всього </a:t>
                      </a:r>
                      <a:endParaRPr lang="uk-UA" sz="16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53" marR="9153" marT="915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uk-UA" sz="1600" u="none" strike="noStrike" dirty="0"/>
                        <a:t>2 000 000</a:t>
                      </a:r>
                      <a:endParaRPr lang="uk-UA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53" marR="9153" marT="9153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uk-UA" sz="2400" b="1" cap="all" dirty="0" smtClean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Програма здійснення землеустрою на території  Сергіївської сільської територіальної громади на 2022 рік – 93 100 </a:t>
            </a:r>
            <a:r>
              <a:rPr lang="uk-UA" sz="2400" b="1" cap="all" dirty="0" err="1" smtClean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грн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latin typeface="Times New Roman" pitchFamily="18" charset="0"/>
                <a:cs typeface="Times New Roman" pitchFamily="18" charset="0"/>
              </a:rPr>
            </a:b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4525963"/>
          </a:xfrm>
        </p:spPr>
        <p:txBody>
          <a:bodyPr/>
          <a:lstStyle/>
          <a:p>
            <a:r>
              <a:rPr lang="uk-UA" dirty="0" smtClean="0"/>
              <a:t>Послуги по виготовленню технічної документації із землеустрою, щодо інвентаризації земельних ділянок (Качанівський старостат ліси) – 43 500 </a:t>
            </a:r>
            <a:r>
              <a:rPr lang="uk-UA" dirty="0" err="1" smtClean="0"/>
              <a:t>грн</a:t>
            </a:r>
            <a:endParaRPr lang="uk-UA" dirty="0" smtClean="0"/>
          </a:p>
          <a:p>
            <a:r>
              <a:rPr lang="uk-UA" dirty="0" smtClean="0"/>
              <a:t>Послуги по виготовленню технічної документації з нормативно грошової оцінки земель с. Розбишівка – 49 600 </a:t>
            </a:r>
            <a:r>
              <a:rPr lang="uk-UA" dirty="0" err="1" smtClean="0"/>
              <a:t>грн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Autofit/>
          </a:bodyPr>
          <a:lstStyle/>
          <a:p>
            <a:r>
              <a:rPr lang="uk-UA" sz="2400" b="1" cap="all" dirty="0" smtClean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Програма утримання та розвиток інфраструктури доріг на 2022 рік – </a:t>
            </a:r>
            <a:br>
              <a:rPr lang="uk-UA" sz="2400" b="1" cap="all" dirty="0" smtClean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</a:br>
            <a:r>
              <a:rPr lang="uk-UA" sz="2400" b="1" cap="all" dirty="0" smtClean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1 224 615 </a:t>
            </a:r>
            <a:r>
              <a:rPr lang="uk-UA" sz="2400" b="1" cap="all" dirty="0" err="1" smtClean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грн</a:t>
            </a:r>
            <a:endParaRPr lang="uk-UA" sz="2400" b="1" cap="all" dirty="0">
              <a:ln>
                <a:solidFill>
                  <a:prstClr val="black"/>
                </a:solidFill>
              </a:ln>
              <a:solidFill>
                <a:srgbClr val="0070C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 smtClean="0"/>
              <a:t>Виготовлення</a:t>
            </a:r>
            <a:r>
              <a:rPr lang="ru-RU" dirty="0" smtClean="0"/>
              <a:t> проектно- </a:t>
            </a:r>
            <a:r>
              <a:rPr lang="ru-RU" dirty="0" err="1" smtClean="0"/>
              <a:t>кошторисної</a:t>
            </a:r>
            <a:r>
              <a:rPr lang="ru-RU" dirty="0" smtClean="0"/>
              <a:t> </a:t>
            </a:r>
            <a:r>
              <a:rPr lang="ru-RU" dirty="0" err="1" smtClean="0"/>
              <a:t>документації</a:t>
            </a:r>
            <a:r>
              <a:rPr lang="ru-RU" dirty="0" smtClean="0"/>
              <a:t>  «</a:t>
            </a:r>
            <a:r>
              <a:rPr lang="ru-RU" dirty="0" err="1" smtClean="0"/>
              <a:t>Експлуатаційне</a:t>
            </a:r>
            <a:r>
              <a:rPr lang="ru-RU" dirty="0" smtClean="0"/>
              <a:t> </a:t>
            </a:r>
            <a:r>
              <a:rPr lang="ru-RU" dirty="0" err="1" smtClean="0"/>
              <a:t>утримання</a:t>
            </a:r>
            <a:r>
              <a:rPr lang="ru-RU" dirty="0" smtClean="0"/>
              <a:t> дороги </a:t>
            </a:r>
            <a:r>
              <a:rPr lang="ru-RU" dirty="0" err="1" smtClean="0"/>
              <a:t>вул</a:t>
            </a:r>
            <a:r>
              <a:rPr lang="ru-RU" dirty="0" smtClean="0"/>
              <a:t>. </a:t>
            </a:r>
            <a:r>
              <a:rPr lang="ru-RU" dirty="0" err="1" smtClean="0"/>
              <a:t>Сумська</a:t>
            </a:r>
            <a:r>
              <a:rPr lang="ru-RU" dirty="0" smtClean="0"/>
              <a:t> с. </a:t>
            </a:r>
            <a:r>
              <a:rPr lang="ru-RU" dirty="0" err="1" smtClean="0"/>
              <a:t>Розбишівка</a:t>
            </a:r>
            <a:r>
              <a:rPr lang="ru-RU" dirty="0" smtClean="0"/>
              <a:t>» – 50 000 </a:t>
            </a:r>
            <a:r>
              <a:rPr lang="ru-RU" dirty="0" err="1" smtClean="0"/>
              <a:t>грн</a:t>
            </a:r>
            <a:endParaRPr lang="ru-RU" dirty="0" smtClean="0"/>
          </a:p>
          <a:p>
            <a:r>
              <a:rPr lang="ru-RU" dirty="0" err="1" smtClean="0"/>
              <a:t>Експлуатаційне</a:t>
            </a:r>
            <a:r>
              <a:rPr lang="ru-RU" dirty="0" smtClean="0"/>
              <a:t> </a:t>
            </a:r>
            <a:r>
              <a:rPr lang="ru-RU" dirty="0" err="1" smtClean="0"/>
              <a:t>утримання</a:t>
            </a:r>
            <a:r>
              <a:rPr lang="ru-RU" dirty="0" smtClean="0"/>
              <a:t> дороги </a:t>
            </a:r>
            <a:r>
              <a:rPr lang="ru-RU" dirty="0" err="1" smtClean="0"/>
              <a:t>вул</a:t>
            </a:r>
            <a:r>
              <a:rPr lang="ru-RU" dirty="0" smtClean="0"/>
              <a:t>. </a:t>
            </a:r>
            <a:r>
              <a:rPr lang="ru-RU" dirty="0" err="1" smtClean="0"/>
              <a:t>Сумська</a:t>
            </a:r>
            <a:r>
              <a:rPr lang="ru-RU" dirty="0" smtClean="0"/>
              <a:t> с. </a:t>
            </a:r>
            <a:r>
              <a:rPr lang="ru-RU" dirty="0" err="1" smtClean="0"/>
              <a:t>Розбишівка</a:t>
            </a:r>
            <a:r>
              <a:rPr lang="ru-RU" dirty="0" smtClean="0"/>
              <a:t> – 488 000 </a:t>
            </a:r>
            <a:r>
              <a:rPr lang="ru-RU" dirty="0" err="1" smtClean="0"/>
              <a:t>грн</a:t>
            </a:r>
            <a:endParaRPr lang="ru-RU" dirty="0" smtClean="0"/>
          </a:p>
          <a:p>
            <a:r>
              <a:rPr lang="ru-RU" dirty="0" err="1" smtClean="0"/>
              <a:t>Експлуатаційне</a:t>
            </a:r>
            <a:r>
              <a:rPr lang="ru-RU" dirty="0" smtClean="0"/>
              <a:t> </a:t>
            </a:r>
            <a:r>
              <a:rPr lang="ru-RU" dirty="0" err="1" smtClean="0"/>
              <a:t>утримання</a:t>
            </a:r>
            <a:r>
              <a:rPr lang="ru-RU" dirty="0" smtClean="0"/>
              <a:t> </a:t>
            </a:r>
            <a:r>
              <a:rPr lang="ru-RU" dirty="0" err="1" smtClean="0"/>
              <a:t>автомобільної</a:t>
            </a:r>
            <a:r>
              <a:rPr lang="ru-RU" dirty="0" smtClean="0"/>
              <a:t> дороги с. </a:t>
            </a:r>
            <a:r>
              <a:rPr lang="ru-RU" dirty="0" err="1" smtClean="0"/>
              <a:t>Вирішальне</a:t>
            </a:r>
            <a:r>
              <a:rPr lang="ru-RU" dirty="0" smtClean="0"/>
              <a:t> – 300 000 </a:t>
            </a:r>
            <a:r>
              <a:rPr lang="ru-RU" dirty="0" err="1" smtClean="0"/>
              <a:t>грн</a:t>
            </a:r>
            <a:endParaRPr lang="ru-RU" dirty="0" smtClean="0"/>
          </a:p>
          <a:p>
            <a:r>
              <a:rPr lang="ru-RU" dirty="0" err="1" smtClean="0"/>
              <a:t>Експлуатаційне</a:t>
            </a:r>
            <a:r>
              <a:rPr lang="ru-RU" dirty="0" smtClean="0"/>
              <a:t> </a:t>
            </a:r>
            <a:r>
              <a:rPr lang="ru-RU" dirty="0" err="1" smtClean="0"/>
              <a:t>утримання</a:t>
            </a:r>
            <a:r>
              <a:rPr lang="ru-RU" dirty="0" smtClean="0"/>
              <a:t> дороги по </a:t>
            </a:r>
            <a:r>
              <a:rPr lang="ru-RU" dirty="0" err="1" smtClean="0"/>
              <a:t>вул</a:t>
            </a:r>
            <a:r>
              <a:rPr lang="ru-RU" dirty="0" smtClean="0"/>
              <a:t>. Перемоги в с. Качанове – 49 800</a:t>
            </a:r>
          </a:p>
          <a:p>
            <a:r>
              <a:rPr lang="ru-RU" dirty="0" err="1" smtClean="0"/>
              <a:t>Експлуатаційне</a:t>
            </a:r>
            <a:r>
              <a:rPr lang="ru-RU" dirty="0" smtClean="0"/>
              <a:t> </a:t>
            </a:r>
            <a:r>
              <a:rPr lang="ru-RU" dirty="0" err="1" smtClean="0"/>
              <a:t>утримання</a:t>
            </a:r>
            <a:r>
              <a:rPr lang="ru-RU" dirty="0" smtClean="0"/>
              <a:t> дороги  по </a:t>
            </a:r>
            <a:r>
              <a:rPr lang="ru-RU" dirty="0" err="1" smtClean="0"/>
              <a:t>вул</a:t>
            </a:r>
            <a:r>
              <a:rPr lang="ru-RU" dirty="0" smtClean="0"/>
              <a:t>. </a:t>
            </a:r>
            <a:r>
              <a:rPr lang="ru-RU" dirty="0" err="1" smtClean="0"/>
              <a:t>Зоряній</a:t>
            </a:r>
            <a:r>
              <a:rPr lang="ru-RU" dirty="0" smtClean="0"/>
              <a:t> в с. Качанове – 49 997</a:t>
            </a:r>
          </a:p>
          <a:p>
            <a:r>
              <a:rPr lang="ru-RU" dirty="0" err="1" smtClean="0"/>
              <a:t>Експлуатаційне</a:t>
            </a:r>
            <a:r>
              <a:rPr lang="ru-RU" dirty="0" smtClean="0"/>
              <a:t> </a:t>
            </a:r>
            <a:r>
              <a:rPr lang="ru-RU" dirty="0" err="1" smtClean="0"/>
              <a:t>утримання</a:t>
            </a:r>
            <a:r>
              <a:rPr lang="ru-RU" dirty="0" smtClean="0"/>
              <a:t> </a:t>
            </a:r>
            <a:r>
              <a:rPr lang="ru-RU" dirty="0" err="1" smtClean="0"/>
              <a:t>автомобільної</a:t>
            </a:r>
            <a:r>
              <a:rPr lang="ru-RU" dirty="0" smtClean="0"/>
              <a:t> дороги    с. </a:t>
            </a:r>
            <a:r>
              <a:rPr lang="ru-RU" dirty="0" err="1" smtClean="0"/>
              <a:t>Качаново</a:t>
            </a:r>
            <a:r>
              <a:rPr lang="ru-RU" dirty="0" smtClean="0"/>
              <a:t> – 286 818 </a:t>
            </a:r>
            <a:r>
              <a:rPr lang="ru-RU" dirty="0" err="1" smtClean="0"/>
              <a:t>грн</a:t>
            </a:r>
            <a:endParaRPr lang="ru-RU" dirty="0" smtClean="0"/>
          </a:p>
          <a:p>
            <a:r>
              <a:rPr lang="ru-RU" dirty="0" err="1" smtClean="0"/>
              <a:t>Експлуатаційне</a:t>
            </a:r>
            <a:r>
              <a:rPr lang="ru-RU" dirty="0" smtClean="0"/>
              <a:t> </a:t>
            </a:r>
            <a:r>
              <a:rPr lang="ru-RU" dirty="0" err="1" smtClean="0"/>
              <a:t>утримання</a:t>
            </a:r>
            <a:r>
              <a:rPr lang="ru-RU" dirty="0" smtClean="0"/>
              <a:t> дороги с. </a:t>
            </a:r>
            <a:r>
              <a:rPr lang="ru-RU" dirty="0" err="1" smtClean="0"/>
              <a:t>Сергіївка</a:t>
            </a:r>
            <a:r>
              <a:rPr lang="ru-RU" dirty="0" smtClean="0"/>
              <a:t> – 683,600 </a:t>
            </a:r>
            <a:r>
              <a:rPr lang="ru-RU" dirty="0" err="1" smtClean="0"/>
              <a:t>грн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cap="all" dirty="0" smtClean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Доходи бюджету на 2022 </a:t>
            </a:r>
            <a:r>
              <a:rPr lang="ru-RU" sz="2200" b="1" cap="all" dirty="0" err="1" smtClean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рік</a:t>
            </a:r>
            <a:endParaRPr lang="ru-RU" sz="2200" b="1" cap="all" dirty="0">
              <a:ln>
                <a:solidFill>
                  <a:prstClr val="black"/>
                </a:solidFill>
              </a:ln>
              <a:solidFill>
                <a:srgbClr val="0070C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Oval 4"/>
          <p:cNvSpPr>
            <a:spLocks noChangeArrowheads="1"/>
          </p:cNvSpPr>
          <p:nvPr/>
        </p:nvSpPr>
        <p:spPr bwMode="gray">
          <a:xfrm>
            <a:off x="2744788" y="2338456"/>
            <a:ext cx="3956050" cy="3881437"/>
          </a:xfrm>
          <a:prstGeom prst="ellipse">
            <a:avLst/>
          </a:prstGeom>
          <a:noFill/>
          <a:ln w="12700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Oval 5"/>
          <p:cNvSpPr>
            <a:spLocks noChangeArrowheads="1"/>
          </p:cNvSpPr>
          <p:nvPr/>
        </p:nvSpPr>
        <p:spPr bwMode="gray">
          <a:xfrm>
            <a:off x="2962275" y="2544831"/>
            <a:ext cx="3490913" cy="3490912"/>
          </a:xfrm>
          <a:prstGeom prst="ellipse">
            <a:avLst/>
          </a:prstGeom>
          <a:noFill/>
          <a:ln w="12700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gray">
          <a:xfrm>
            <a:off x="3178175" y="2871856"/>
            <a:ext cx="2973388" cy="2973387"/>
          </a:xfrm>
          <a:prstGeom prst="ellipse">
            <a:avLst/>
          </a:prstGeom>
          <a:noFill/>
          <a:ln w="12700">
            <a:solidFill>
              <a:schemeClr val="bg2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gray">
          <a:xfrm rot="9044363">
            <a:off x="2420938" y="4170431"/>
            <a:ext cx="1871662" cy="1855787"/>
          </a:xfrm>
          <a:prstGeom prst="chevron">
            <a:avLst>
              <a:gd name="adj" fmla="val 28655"/>
            </a:avLst>
          </a:prstGeom>
          <a:solidFill>
            <a:srgbClr val="99CC00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rgbClr val="99CC00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gray">
          <a:xfrm rot="16200000">
            <a:off x="3698875" y="1976506"/>
            <a:ext cx="1871663" cy="1855787"/>
          </a:xfrm>
          <a:prstGeom prst="chevron">
            <a:avLst>
              <a:gd name="adj" fmla="val 28655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63500" prstMaterial="legacyPlastic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gray">
          <a:xfrm rot="1788254">
            <a:off x="4967288" y="4183131"/>
            <a:ext cx="1871662" cy="1855787"/>
          </a:xfrm>
          <a:prstGeom prst="chevron">
            <a:avLst>
              <a:gd name="adj" fmla="val 28655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635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gray">
          <a:xfrm>
            <a:off x="3706813" y="3837056"/>
            <a:ext cx="185578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uk-UA" sz="2000" b="1" dirty="0" smtClean="0">
                <a:solidFill>
                  <a:srgbClr val="9C4A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 </a:t>
            </a:r>
            <a:r>
              <a:rPr lang="uk-UA" sz="2000" b="1" dirty="0" smtClean="0">
                <a:solidFill>
                  <a:srgbClr val="9C4A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uk-UA" sz="2000" b="1" dirty="0" smtClean="0">
                <a:solidFill>
                  <a:srgbClr val="9C4A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 </a:t>
            </a:r>
            <a:r>
              <a:rPr lang="uk-UA" sz="2000" b="1" dirty="0" smtClean="0">
                <a:solidFill>
                  <a:srgbClr val="9C4A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uk-UA" sz="2000" b="1" dirty="0" smtClean="0">
                <a:solidFill>
                  <a:srgbClr val="9C4A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05,00</a:t>
            </a:r>
            <a:endParaRPr lang="en-US" sz="2000" dirty="0">
              <a:solidFill>
                <a:srgbClr val="1C1C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gray">
          <a:xfrm>
            <a:off x="3609975" y="2285992"/>
            <a:ext cx="2043113" cy="11387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dirty="0" err="1" smtClean="0">
                <a:solidFill>
                  <a:srgbClr val="FFFBFC"/>
                </a:solidFill>
              </a:rPr>
              <a:t>Податкові</a:t>
            </a:r>
            <a:r>
              <a:rPr lang="ru-RU" dirty="0" smtClean="0">
                <a:solidFill>
                  <a:srgbClr val="FFFBFC"/>
                </a:solidFill>
              </a:rPr>
              <a:t> </a:t>
            </a:r>
            <a:r>
              <a:rPr lang="ru-RU" dirty="0" err="1" smtClean="0">
                <a:solidFill>
                  <a:srgbClr val="FFFBFC"/>
                </a:solidFill>
              </a:rPr>
              <a:t>надходження</a:t>
            </a:r>
            <a:endParaRPr lang="ru-RU" dirty="0" smtClean="0">
              <a:solidFill>
                <a:srgbClr val="FFFBFC"/>
              </a:solidFill>
            </a:endParaRPr>
          </a:p>
          <a:p>
            <a:pPr algn="ctr" eaLnBrk="0" hangingPunct="0"/>
            <a:r>
              <a:rPr lang="ru-RU" dirty="0" smtClean="0">
                <a:solidFill>
                  <a:srgbClr val="FFFBFC"/>
                </a:solidFill>
              </a:rPr>
              <a:t>46 115 590 </a:t>
            </a:r>
            <a:r>
              <a:rPr lang="ru-RU" dirty="0" err="1" smtClean="0">
                <a:solidFill>
                  <a:srgbClr val="FFFBFC"/>
                </a:solidFill>
              </a:rPr>
              <a:t>грн</a:t>
            </a:r>
            <a:endParaRPr lang="ru-RU" dirty="0" smtClean="0">
              <a:solidFill>
                <a:srgbClr val="FFFBFC"/>
              </a:solidFill>
            </a:endParaRPr>
          </a:p>
          <a:p>
            <a:pPr algn="ctr" eaLnBrk="0" hangingPunct="0"/>
            <a:endParaRPr lang="en-US" sz="1400" dirty="0">
              <a:solidFill>
                <a:srgbClr val="FFFBFC"/>
              </a:solidFill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gray">
          <a:xfrm>
            <a:off x="2357422" y="4500570"/>
            <a:ext cx="1857388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dirty="0" err="1" smtClean="0">
                <a:solidFill>
                  <a:srgbClr val="FFFBFC"/>
                </a:solidFill>
              </a:rPr>
              <a:t>Офіційні</a:t>
            </a:r>
            <a:r>
              <a:rPr lang="ru-RU" dirty="0" smtClean="0">
                <a:solidFill>
                  <a:srgbClr val="FFFBFC"/>
                </a:solidFill>
              </a:rPr>
              <a:t> </a:t>
            </a:r>
            <a:r>
              <a:rPr lang="ru-RU" dirty="0" err="1" smtClean="0">
                <a:solidFill>
                  <a:srgbClr val="FFFBFC"/>
                </a:solidFill>
              </a:rPr>
              <a:t>трансферти</a:t>
            </a:r>
            <a:endParaRPr lang="ru-RU" dirty="0" smtClean="0">
              <a:solidFill>
                <a:srgbClr val="FFFBFC"/>
              </a:solidFill>
            </a:endParaRPr>
          </a:p>
          <a:p>
            <a:pPr algn="ctr" eaLnBrk="0" hangingPunct="0"/>
            <a:r>
              <a:rPr lang="ru-RU" dirty="0" smtClean="0">
                <a:solidFill>
                  <a:srgbClr val="FFFBFC"/>
                </a:solidFill>
              </a:rPr>
              <a:t>11 </a:t>
            </a:r>
            <a:r>
              <a:rPr lang="ru-RU" dirty="0" smtClean="0">
                <a:solidFill>
                  <a:srgbClr val="FFFBFC"/>
                </a:solidFill>
              </a:rPr>
              <a:t>670 612 </a:t>
            </a:r>
            <a:r>
              <a:rPr lang="ru-RU" dirty="0" err="1" smtClean="0">
                <a:solidFill>
                  <a:srgbClr val="FFFBFC"/>
                </a:solidFill>
              </a:rPr>
              <a:t>грн</a:t>
            </a:r>
            <a:endParaRPr lang="en-US" dirty="0">
              <a:solidFill>
                <a:srgbClr val="FFFBFC"/>
              </a:solidFill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gray">
          <a:xfrm>
            <a:off x="5214942" y="4903856"/>
            <a:ext cx="1355721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dirty="0" err="1" smtClean="0">
                <a:solidFill>
                  <a:srgbClr val="FFFBFC"/>
                </a:solidFill>
              </a:rPr>
              <a:t>Неподаткові</a:t>
            </a:r>
            <a:r>
              <a:rPr lang="ru-RU" sz="1600" dirty="0" smtClean="0">
                <a:solidFill>
                  <a:srgbClr val="FFFBFC"/>
                </a:solidFill>
              </a:rPr>
              <a:t> </a:t>
            </a:r>
            <a:r>
              <a:rPr lang="ru-RU" sz="1600" dirty="0" err="1" smtClean="0">
                <a:solidFill>
                  <a:srgbClr val="FFFBFC"/>
                </a:solidFill>
              </a:rPr>
              <a:t>надходження</a:t>
            </a:r>
            <a:endParaRPr lang="ru-RU" sz="1600" dirty="0" smtClean="0">
              <a:solidFill>
                <a:srgbClr val="FFFBFC"/>
              </a:solidFill>
            </a:endParaRPr>
          </a:p>
          <a:p>
            <a:pPr algn="ctr" eaLnBrk="0" hangingPunct="0"/>
            <a:r>
              <a:rPr lang="ru-RU" sz="1600" dirty="0" smtClean="0">
                <a:solidFill>
                  <a:srgbClr val="FFFBFC"/>
                </a:solidFill>
              </a:rPr>
              <a:t>317 300 </a:t>
            </a:r>
            <a:r>
              <a:rPr lang="ru-RU" sz="1600" dirty="0" err="1" smtClean="0">
                <a:solidFill>
                  <a:srgbClr val="FFFBFC"/>
                </a:solidFill>
              </a:rPr>
              <a:t>грн</a:t>
            </a:r>
            <a:endParaRPr lang="en-US" sz="1600" dirty="0">
              <a:solidFill>
                <a:srgbClr val="FFFBFC"/>
              </a:solidFill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black">
          <a:xfrm>
            <a:off x="5643570" y="1857364"/>
            <a:ext cx="3500430" cy="184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0650" indent="-120650" eaLnBrk="0" hangingPunct="0">
              <a:buFont typeface="Wingdings" pitchFamily="2" charset="2"/>
              <a:buNone/>
            </a:pPr>
            <a:r>
              <a:rPr lang="uk-UA" sz="1600" b="1" dirty="0" smtClean="0">
                <a:solidFill>
                  <a:schemeClr val="accent1"/>
                </a:solidFill>
              </a:rPr>
              <a:t>Податкові надходження</a:t>
            </a:r>
            <a:endParaRPr lang="en-US" sz="1600" b="1" dirty="0">
              <a:solidFill>
                <a:schemeClr val="accent1"/>
              </a:solidFill>
            </a:endParaRPr>
          </a:p>
          <a:p>
            <a:pPr marL="120650" indent="-120650"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  <a:buFontTx/>
              <a:buChar char="•"/>
            </a:pPr>
            <a:r>
              <a:rPr lang="uk-UA" sz="1600" dirty="0" smtClean="0">
                <a:solidFill>
                  <a:srgbClr val="1C1C1C"/>
                </a:solidFill>
              </a:rPr>
              <a:t>Податки на доходи – 13 955 740 </a:t>
            </a:r>
            <a:r>
              <a:rPr lang="uk-UA" sz="1600" dirty="0" err="1" smtClean="0">
                <a:solidFill>
                  <a:srgbClr val="1C1C1C"/>
                </a:solidFill>
              </a:rPr>
              <a:t>грн</a:t>
            </a:r>
            <a:endParaRPr lang="en-US" sz="1600" dirty="0">
              <a:solidFill>
                <a:srgbClr val="1C1C1C"/>
              </a:solidFill>
            </a:endParaRPr>
          </a:p>
          <a:p>
            <a:pPr marL="120650" indent="-120650">
              <a:buFontTx/>
              <a:buChar char="•"/>
            </a:pPr>
            <a:r>
              <a:rPr lang="uk-UA" sz="1600" dirty="0" smtClean="0">
                <a:solidFill>
                  <a:srgbClr val="1C1C1C"/>
                </a:solidFill>
              </a:rPr>
              <a:t>Рента – 11 095 500 </a:t>
            </a:r>
            <a:r>
              <a:rPr lang="uk-UA" sz="1600" dirty="0" err="1" smtClean="0">
                <a:solidFill>
                  <a:srgbClr val="1C1C1C"/>
                </a:solidFill>
              </a:rPr>
              <a:t>грн</a:t>
            </a:r>
            <a:endParaRPr lang="en-US" sz="1600" dirty="0" smtClean="0">
              <a:solidFill>
                <a:srgbClr val="1C1C1C"/>
              </a:solidFill>
            </a:endParaRPr>
          </a:p>
          <a:p>
            <a:pPr marL="120650" indent="-120650">
              <a:buFontTx/>
              <a:buChar char="•"/>
            </a:pPr>
            <a:r>
              <a:rPr lang="ru-RU" sz="1600" dirty="0" err="1" smtClean="0">
                <a:solidFill>
                  <a:srgbClr val="1C1C1C"/>
                </a:solidFill>
              </a:rPr>
              <a:t>Податок</a:t>
            </a:r>
            <a:r>
              <a:rPr lang="ru-RU" sz="1600" dirty="0" smtClean="0">
                <a:solidFill>
                  <a:srgbClr val="1C1C1C"/>
                </a:solidFill>
              </a:rPr>
              <a:t> на </a:t>
            </a:r>
            <a:r>
              <a:rPr lang="ru-RU" sz="1600" dirty="0" err="1" smtClean="0">
                <a:solidFill>
                  <a:srgbClr val="1C1C1C"/>
                </a:solidFill>
              </a:rPr>
              <a:t>майно</a:t>
            </a:r>
            <a:r>
              <a:rPr lang="ru-RU" sz="1600" dirty="0" smtClean="0">
                <a:solidFill>
                  <a:srgbClr val="1C1C1C"/>
                </a:solidFill>
              </a:rPr>
              <a:t>  - 17 944 850 </a:t>
            </a:r>
            <a:r>
              <a:rPr lang="ru-RU" sz="1600" dirty="0" err="1" smtClean="0">
                <a:solidFill>
                  <a:srgbClr val="1C1C1C"/>
                </a:solidFill>
              </a:rPr>
              <a:t>грн</a:t>
            </a:r>
            <a:endParaRPr lang="ru-RU" sz="1600" dirty="0" smtClean="0">
              <a:solidFill>
                <a:srgbClr val="1C1C1C"/>
              </a:solidFill>
            </a:endParaRPr>
          </a:p>
          <a:p>
            <a:pPr marL="120650" indent="-120650">
              <a:buFontTx/>
              <a:buChar char="•"/>
            </a:pPr>
            <a:r>
              <a:rPr lang="ru-RU" sz="1600" dirty="0" err="1" smtClean="0">
                <a:solidFill>
                  <a:srgbClr val="1C1C1C"/>
                </a:solidFill>
              </a:rPr>
              <a:t>Єдиний</a:t>
            </a:r>
            <a:r>
              <a:rPr lang="ru-RU" sz="1600" dirty="0" smtClean="0">
                <a:solidFill>
                  <a:srgbClr val="1C1C1C"/>
                </a:solidFill>
              </a:rPr>
              <a:t> </a:t>
            </a:r>
            <a:r>
              <a:rPr lang="ru-RU" sz="1600" dirty="0" err="1" smtClean="0">
                <a:solidFill>
                  <a:srgbClr val="1C1C1C"/>
                </a:solidFill>
              </a:rPr>
              <a:t>податок</a:t>
            </a:r>
            <a:r>
              <a:rPr lang="ru-RU" sz="1600" dirty="0" smtClean="0">
                <a:solidFill>
                  <a:srgbClr val="1C1C1C"/>
                </a:solidFill>
              </a:rPr>
              <a:t> – 3 089 500 </a:t>
            </a:r>
            <a:r>
              <a:rPr lang="ru-RU" sz="1600" dirty="0" err="1" smtClean="0">
                <a:solidFill>
                  <a:srgbClr val="1C1C1C"/>
                </a:solidFill>
              </a:rPr>
              <a:t>грн</a:t>
            </a:r>
            <a:endParaRPr lang="ru-RU" sz="1600" dirty="0" smtClean="0">
              <a:solidFill>
                <a:srgbClr val="1C1C1C"/>
              </a:solidFill>
            </a:endParaRPr>
          </a:p>
          <a:p>
            <a:pPr marL="120650" indent="-120650">
              <a:buFontTx/>
              <a:buChar char="•"/>
            </a:pPr>
            <a:r>
              <a:rPr lang="ru-RU" sz="1600" dirty="0" err="1" smtClean="0">
                <a:solidFill>
                  <a:srgbClr val="1C1C1C"/>
                </a:solidFill>
              </a:rPr>
              <a:t>Внутрішні</a:t>
            </a:r>
            <a:r>
              <a:rPr lang="ru-RU" sz="1600" dirty="0" smtClean="0">
                <a:solidFill>
                  <a:srgbClr val="1C1C1C"/>
                </a:solidFill>
              </a:rPr>
              <a:t> </a:t>
            </a:r>
            <a:r>
              <a:rPr lang="ru-RU" sz="1600" dirty="0" err="1" smtClean="0">
                <a:solidFill>
                  <a:srgbClr val="1C1C1C"/>
                </a:solidFill>
              </a:rPr>
              <a:t>податки</a:t>
            </a:r>
            <a:r>
              <a:rPr lang="ru-RU" sz="1600" dirty="0" smtClean="0">
                <a:solidFill>
                  <a:srgbClr val="1C1C1C"/>
                </a:solidFill>
              </a:rPr>
              <a:t> на </a:t>
            </a:r>
            <a:r>
              <a:rPr lang="ru-RU" sz="1600" dirty="0" err="1" smtClean="0">
                <a:solidFill>
                  <a:srgbClr val="1C1C1C"/>
                </a:solidFill>
              </a:rPr>
              <a:t>товари</a:t>
            </a:r>
            <a:r>
              <a:rPr lang="ru-RU" sz="1600" dirty="0" smtClean="0">
                <a:solidFill>
                  <a:srgbClr val="1C1C1C"/>
                </a:solidFill>
              </a:rPr>
              <a:t> – 29 600 </a:t>
            </a:r>
            <a:r>
              <a:rPr lang="ru-RU" sz="1600" dirty="0" err="1" smtClean="0">
                <a:solidFill>
                  <a:srgbClr val="1C1C1C"/>
                </a:solidFill>
              </a:rPr>
              <a:t>грн</a:t>
            </a:r>
            <a:endParaRPr lang="en-US" sz="1600" dirty="0">
              <a:solidFill>
                <a:srgbClr val="1C1C1C"/>
              </a:solidFill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black">
          <a:xfrm>
            <a:off x="0" y="4017584"/>
            <a:ext cx="2500298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0650" indent="-120650" eaLnBrk="0" hangingPunct="0">
              <a:buFont typeface="Wingdings" pitchFamily="2" charset="2"/>
              <a:buNone/>
            </a:pPr>
            <a:r>
              <a:rPr lang="uk-UA" sz="1600" b="1" dirty="0" smtClean="0">
                <a:solidFill>
                  <a:schemeClr val="accent1">
                    <a:lumMod val="75000"/>
                  </a:schemeClr>
                </a:solidFill>
              </a:rPr>
              <a:t>Офіційні трансферти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120650" indent="-120650"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  <a:buFontTx/>
              <a:buChar char="•"/>
            </a:pPr>
            <a:r>
              <a:rPr lang="uk-UA" sz="1600" dirty="0" smtClean="0">
                <a:solidFill>
                  <a:srgbClr val="1C1C1C"/>
                </a:solidFill>
              </a:rPr>
              <a:t>Освітня </a:t>
            </a:r>
            <a:r>
              <a:rPr lang="uk-UA" sz="1600" dirty="0" err="1" smtClean="0">
                <a:solidFill>
                  <a:srgbClr val="1C1C1C"/>
                </a:solidFill>
              </a:rPr>
              <a:t>субвеція</a:t>
            </a:r>
            <a:r>
              <a:rPr lang="uk-UA" sz="1600" dirty="0" smtClean="0">
                <a:solidFill>
                  <a:srgbClr val="1C1C1C"/>
                </a:solidFill>
              </a:rPr>
              <a:t> – 11 000 800 </a:t>
            </a:r>
            <a:r>
              <a:rPr lang="uk-UA" sz="1600" dirty="0" err="1" smtClean="0">
                <a:solidFill>
                  <a:srgbClr val="1C1C1C"/>
                </a:solidFill>
              </a:rPr>
              <a:t>грн</a:t>
            </a:r>
            <a:endParaRPr lang="uk-UA" sz="1600" dirty="0" smtClean="0">
              <a:solidFill>
                <a:srgbClr val="1C1C1C"/>
              </a:solidFill>
            </a:endParaRPr>
          </a:p>
          <a:p>
            <a:pPr marL="120650" indent="-120650"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  <a:buFontTx/>
              <a:buChar char="•"/>
            </a:pPr>
            <a:r>
              <a:rPr lang="uk-UA" sz="1600" dirty="0" smtClean="0">
                <a:solidFill>
                  <a:srgbClr val="1C1C1C"/>
                </a:solidFill>
              </a:rPr>
              <a:t> Інші субвенції з місцевого бюджету – </a:t>
            </a:r>
            <a:r>
              <a:rPr lang="uk-UA" sz="1600" dirty="0" smtClean="0">
                <a:solidFill>
                  <a:srgbClr val="1C1C1C"/>
                </a:solidFill>
              </a:rPr>
              <a:t>669 </a:t>
            </a:r>
            <a:r>
              <a:rPr lang="uk-UA" sz="1600" dirty="0" smtClean="0">
                <a:solidFill>
                  <a:srgbClr val="1C1C1C"/>
                </a:solidFill>
              </a:rPr>
              <a:t>812 </a:t>
            </a:r>
            <a:r>
              <a:rPr lang="uk-UA" sz="1600" dirty="0" err="1" smtClean="0">
                <a:solidFill>
                  <a:srgbClr val="1C1C1C"/>
                </a:solidFill>
              </a:rPr>
              <a:t>грн</a:t>
            </a:r>
            <a:endParaRPr lang="en-US" sz="1600" dirty="0" smtClean="0">
              <a:solidFill>
                <a:srgbClr val="1C1C1C"/>
              </a:solidFill>
            </a:endParaRPr>
          </a:p>
          <a:p>
            <a:pPr marL="120650" indent="-120650"/>
            <a:endParaRPr lang="en-US" sz="1600" dirty="0" smtClean="0">
              <a:solidFill>
                <a:srgbClr val="1C1C1C"/>
              </a:solidFill>
            </a:endParaRPr>
          </a:p>
          <a:p>
            <a:pPr marL="120650" indent="-120650"/>
            <a:endParaRPr lang="en-US" sz="1400" dirty="0">
              <a:solidFill>
                <a:srgbClr val="1C1C1C"/>
              </a:solidFill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black">
          <a:xfrm>
            <a:off x="6786578" y="4446656"/>
            <a:ext cx="2205022" cy="223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20650" indent="-120650" eaLnBrk="0" hangingPunct="0">
              <a:buFont typeface="Wingdings" pitchFamily="2" charset="2"/>
              <a:buNone/>
            </a:pPr>
            <a:r>
              <a:rPr lang="uk-UA" sz="2000" b="1" dirty="0" smtClean="0">
                <a:solidFill>
                  <a:schemeClr val="hlink"/>
                </a:solidFill>
              </a:rPr>
              <a:t>Неподаткові надходження</a:t>
            </a:r>
            <a:endParaRPr lang="en-US" sz="2000" b="1" dirty="0">
              <a:solidFill>
                <a:schemeClr val="hlink"/>
              </a:solidFill>
            </a:endParaRPr>
          </a:p>
          <a:p>
            <a:pPr marL="120650" indent="-120650"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</a:pPr>
            <a:r>
              <a:rPr lang="uk-UA" sz="2000" dirty="0" smtClean="0">
                <a:solidFill>
                  <a:srgbClr val="1C1C1C"/>
                </a:solidFill>
              </a:rPr>
              <a:t>Інші надходження, плата за надання адмін. послуг, </a:t>
            </a:r>
            <a:r>
              <a:rPr lang="uk-UA" sz="2000" dirty="0" err="1" smtClean="0">
                <a:solidFill>
                  <a:srgbClr val="1C1C1C"/>
                </a:solidFill>
              </a:rPr>
              <a:t>держ</a:t>
            </a:r>
            <a:r>
              <a:rPr lang="uk-UA" sz="2000" dirty="0" smtClean="0">
                <a:solidFill>
                  <a:srgbClr val="1C1C1C"/>
                </a:solidFill>
              </a:rPr>
              <a:t>. мито</a:t>
            </a:r>
            <a:endParaRPr lang="en-US" sz="2000" dirty="0" smtClean="0">
              <a:solidFill>
                <a:srgbClr val="1C1C1C"/>
              </a:solidFill>
            </a:endParaRPr>
          </a:p>
          <a:p>
            <a:pPr marL="120650" indent="-120650">
              <a:lnSpc>
                <a:spcPct val="60000"/>
              </a:lnSpc>
              <a:spcBef>
                <a:spcPct val="50000"/>
              </a:spcBef>
              <a:buClr>
                <a:srgbClr val="1F3F5F"/>
              </a:buClr>
              <a:buFontTx/>
              <a:buChar char="•"/>
            </a:pPr>
            <a:endParaRPr lang="en-US" sz="1400" dirty="0" smtClean="0">
              <a:solidFill>
                <a:srgbClr val="1C1C1C"/>
              </a:solidFill>
            </a:endParaRPr>
          </a:p>
          <a:p>
            <a:pPr marL="120650" indent="-120650"/>
            <a:endParaRPr lang="en-US" sz="1400" dirty="0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220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pPr lvl="0"/>
            <a:r>
              <a:rPr lang="uk-UA" sz="2700" b="1" cap="all" dirty="0" smtClean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Програма «Фінансова підтримка комунального підприємства «Сергіївське» Сергіївської сільської ради та здійснення внесків до його статутного капіталу на 2022 рік» - 6 563 649 </a:t>
            </a:r>
            <a:r>
              <a:rPr lang="uk-UA" sz="2700" b="1" cap="all" dirty="0" err="1" smtClean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грн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Виготовлення проектно-кошторисної документації реконструкції водогону вул. Центральна с. Розбишівка   50000 </a:t>
            </a:r>
          </a:p>
          <a:p>
            <a:r>
              <a:rPr lang="uk-UA" dirty="0" smtClean="0"/>
              <a:t>Виготовлення проектно-кошторисної документації реконструкції  свердловини вул. Центральна с. Розбишівка   50000 </a:t>
            </a:r>
          </a:p>
          <a:p>
            <a:r>
              <a:rPr lang="uk-UA" dirty="0" smtClean="0"/>
              <a:t>Придбання   комунальної техніки (трактор МОНІТУ)   1 837 000 </a:t>
            </a:r>
            <a:r>
              <a:rPr lang="uk-UA" dirty="0" err="1" smtClean="0"/>
              <a:t>грн</a:t>
            </a:r>
            <a:endParaRPr lang="uk-UA" dirty="0" smtClean="0"/>
          </a:p>
          <a:p>
            <a:r>
              <a:rPr lang="uk-UA" dirty="0" smtClean="0"/>
              <a:t> </a:t>
            </a:r>
            <a:r>
              <a:rPr lang="uk-UA" b="1" dirty="0" smtClean="0"/>
              <a:t> Субсидії та поточні трансферти  підприємствам: </a:t>
            </a:r>
            <a:r>
              <a:rPr lang="uk-UA" dirty="0" err="1" smtClean="0"/>
              <a:t>Отримувач</a:t>
            </a:r>
            <a:r>
              <a:rPr lang="uk-UA" dirty="0" smtClean="0"/>
              <a:t> коштів  </a:t>
            </a:r>
            <a:r>
              <a:rPr lang="uk-UA" dirty="0" err="1" smtClean="0"/>
              <a:t>КП</a:t>
            </a:r>
            <a:r>
              <a:rPr lang="uk-UA" dirty="0" smtClean="0"/>
              <a:t> Сергіївське 4 626 649  </a:t>
            </a:r>
            <a:r>
              <a:rPr lang="uk-UA" dirty="0" err="1" smtClean="0"/>
              <a:t>грн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511288"/>
          </a:xfrm>
        </p:spPr>
        <p:txBody>
          <a:bodyPr>
            <a:normAutofit fontScale="90000"/>
          </a:bodyPr>
          <a:lstStyle/>
          <a:p>
            <a:pPr lvl="0"/>
            <a:r>
              <a:rPr lang="uk-UA" sz="2700" b="1" cap="all" dirty="0" smtClean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Програма запобігання та протидії домашньому насильству  та насильству за ознакою статі, забезпечення гендерної рівності, протидії торгівлі людьми на період 2022-2024 років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 smtClean="0"/>
              <a:t>Соціальний</a:t>
            </a:r>
            <a:r>
              <a:rPr lang="ru-RU" dirty="0" smtClean="0"/>
              <a:t> </a:t>
            </a:r>
            <a:r>
              <a:rPr lang="ru-RU" dirty="0" err="1" smtClean="0"/>
              <a:t>супровід</a:t>
            </a:r>
            <a:r>
              <a:rPr lang="ru-RU" dirty="0" smtClean="0"/>
              <a:t> </a:t>
            </a:r>
            <a:r>
              <a:rPr lang="ru-RU" dirty="0" err="1" smtClean="0"/>
              <a:t>сімей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опинилися</a:t>
            </a:r>
            <a:r>
              <a:rPr lang="ru-RU" dirty="0" smtClean="0"/>
              <a:t> у </a:t>
            </a:r>
            <a:r>
              <a:rPr lang="ru-RU" dirty="0" err="1" smtClean="0"/>
              <a:t>складних</a:t>
            </a:r>
            <a:r>
              <a:rPr lang="ru-RU" dirty="0" smtClean="0"/>
              <a:t> </a:t>
            </a:r>
            <a:r>
              <a:rPr lang="ru-RU" dirty="0" err="1" smtClean="0"/>
              <a:t>життєвих</a:t>
            </a:r>
            <a:r>
              <a:rPr lang="ru-RU" dirty="0" smtClean="0"/>
              <a:t> </a:t>
            </a:r>
            <a:r>
              <a:rPr lang="ru-RU" dirty="0" err="1" smtClean="0"/>
              <a:t>обставинах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Проведення</a:t>
            </a:r>
            <a:r>
              <a:rPr lang="ru-RU" dirty="0" smtClean="0"/>
              <a:t> </a:t>
            </a:r>
            <a:r>
              <a:rPr lang="ru-RU" dirty="0" err="1" smtClean="0"/>
              <a:t>заходів</a:t>
            </a:r>
            <a:r>
              <a:rPr lang="ru-RU" dirty="0" smtClean="0"/>
              <a:t>, </a:t>
            </a:r>
            <a:r>
              <a:rPr lang="ru-RU" dirty="0" err="1" smtClean="0"/>
              <a:t>спрямованих</a:t>
            </a:r>
            <a:r>
              <a:rPr lang="ru-RU" dirty="0" smtClean="0"/>
              <a:t> на </a:t>
            </a:r>
            <a:r>
              <a:rPr lang="ru-RU" dirty="0" err="1" smtClean="0"/>
              <a:t>підвищення</a:t>
            </a:r>
            <a:r>
              <a:rPr lang="ru-RU" dirty="0" smtClean="0"/>
              <a:t> </a:t>
            </a:r>
            <a:r>
              <a:rPr lang="ru-RU" dirty="0" err="1" smtClean="0"/>
              <a:t>рівня</a:t>
            </a:r>
            <a:r>
              <a:rPr lang="ru-RU" dirty="0" smtClean="0"/>
              <a:t> </a:t>
            </a:r>
            <a:r>
              <a:rPr lang="ru-RU" dirty="0" err="1" smtClean="0"/>
              <a:t>обізнаності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у </a:t>
            </a:r>
            <a:r>
              <a:rPr lang="ru-RU" dirty="0" err="1" smtClean="0"/>
              <a:t>сфері</a:t>
            </a:r>
            <a:r>
              <a:rPr lang="ru-RU" dirty="0" smtClean="0"/>
              <a:t> </a:t>
            </a:r>
            <a:r>
              <a:rPr lang="ru-RU" dirty="0" err="1" smtClean="0"/>
              <a:t>запобігання</a:t>
            </a:r>
            <a:r>
              <a:rPr lang="ru-RU" dirty="0" smtClean="0"/>
              <a:t> та </a:t>
            </a:r>
            <a:r>
              <a:rPr lang="ru-RU" dirty="0" err="1" smtClean="0"/>
              <a:t>протидії</a:t>
            </a:r>
            <a:r>
              <a:rPr lang="ru-RU" dirty="0" smtClean="0"/>
              <a:t> </a:t>
            </a:r>
            <a:r>
              <a:rPr lang="ru-RU" dirty="0" err="1" smtClean="0"/>
              <a:t>домашньому</a:t>
            </a:r>
            <a:r>
              <a:rPr lang="ru-RU" dirty="0" smtClean="0"/>
              <a:t> </a:t>
            </a:r>
            <a:r>
              <a:rPr lang="ru-RU" dirty="0" err="1" smtClean="0"/>
              <a:t>насильству</a:t>
            </a:r>
            <a:r>
              <a:rPr lang="ru-RU" dirty="0" smtClean="0"/>
              <a:t> </a:t>
            </a:r>
            <a:r>
              <a:rPr lang="ru-RU" dirty="0" err="1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насильству</a:t>
            </a:r>
            <a:r>
              <a:rPr lang="ru-RU" dirty="0" smtClean="0"/>
              <a:t> за </a:t>
            </a:r>
            <a:r>
              <a:rPr lang="ru-RU" dirty="0" err="1" smtClean="0"/>
              <a:t>ознакою</a:t>
            </a:r>
            <a:r>
              <a:rPr lang="ru-RU" dirty="0" smtClean="0"/>
              <a:t> </a:t>
            </a:r>
            <a:r>
              <a:rPr lang="ru-RU" dirty="0" err="1" smtClean="0"/>
              <a:t>статі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Проведення</a:t>
            </a:r>
            <a:r>
              <a:rPr lang="ru-RU" dirty="0" smtClean="0"/>
              <a:t> </a:t>
            </a:r>
            <a:r>
              <a:rPr lang="ru-RU" dirty="0" err="1" smtClean="0"/>
              <a:t>інформаційно-роз’яснювальної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питань</a:t>
            </a:r>
            <a:r>
              <a:rPr lang="ru-RU" dirty="0" smtClean="0"/>
              <a:t> </a:t>
            </a:r>
            <a:r>
              <a:rPr lang="ru-RU" dirty="0" err="1" smtClean="0"/>
              <a:t>ґендерної</a:t>
            </a:r>
            <a:r>
              <a:rPr lang="ru-RU" dirty="0" smtClean="0"/>
              <a:t> </a:t>
            </a:r>
            <a:r>
              <a:rPr lang="ru-RU" dirty="0" err="1" smtClean="0"/>
              <a:t>рівності</a:t>
            </a:r>
            <a:r>
              <a:rPr lang="ru-RU" dirty="0" smtClean="0"/>
              <a:t>, </a:t>
            </a:r>
            <a:r>
              <a:rPr lang="ru-RU" dirty="0" err="1" smtClean="0"/>
              <a:t>недопущення</a:t>
            </a:r>
            <a:r>
              <a:rPr lang="ru-RU" dirty="0" smtClean="0"/>
              <a:t> </a:t>
            </a:r>
            <a:r>
              <a:rPr lang="ru-RU" dirty="0" err="1" smtClean="0"/>
              <a:t>дискримінації</a:t>
            </a:r>
            <a:r>
              <a:rPr lang="ru-RU" dirty="0" smtClean="0"/>
              <a:t> за </a:t>
            </a:r>
            <a:r>
              <a:rPr lang="ru-RU" dirty="0" err="1" smtClean="0"/>
              <a:t>ознакою</a:t>
            </a:r>
            <a:r>
              <a:rPr lang="ru-RU" dirty="0" smtClean="0"/>
              <a:t> </a:t>
            </a:r>
            <a:r>
              <a:rPr lang="ru-RU" dirty="0" err="1" smtClean="0"/>
              <a:t>статі</a:t>
            </a:r>
            <a:r>
              <a:rPr lang="ru-RU" dirty="0" smtClean="0"/>
              <a:t>, </a:t>
            </a:r>
            <a:r>
              <a:rPr lang="ru-RU" dirty="0" err="1" smtClean="0"/>
              <a:t>забезпечення</a:t>
            </a:r>
            <a:r>
              <a:rPr lang="ru-RU" dirty="0" smtClean="0"/>
              <a:t> </a:t>
            </a:r>
            <a:r>
              <a:rPr lang="ru-RU" dirty="0" err="1" smtClean="0"/>
              <a:t>рівних</a:t>
            </a:r>
            <a:r>
              <a:rPr lang="ru-RU" dirty="0" smtClean="0"/>
              <a:t> </a:t>
            </a:r>
            <a:r>
              <a:rPr lang="ru-RU" dirty="0" err="1" smtClean="0"/>
              <a:t>можливостей</a:t>
            </a:r>
            <a:r>
              <a:rPr lang="ru-RU" dirty="0" smtClean="0"/>
              <a:t> </a:t>
            </a:r>
            <a:r>
              <a:rPr lang="ru-RU" dirty="0" err="1" smtClean="0"/>
              <a:t>жінок</a:t>
            </a:r>
            <a:r>
              <a:rPr lang="ru-RU" dirty="0" smtClean="0"/>
              <a:t> та </a:t>
            </a:r>
            <a:r>
              <a:rPr lang="ru-RU" dirty="0" err="1" smtClean="0"/>
              <a:t>чоловіків</a:t>
            </a:r>
            <a:endParaRPr lang="ru-RU" dirty="0" smtClean="0"/>
          </a:p>
          <a:p>
            <a:r>
              <a:rPr lang="ru-RU" dirty="0" err="1" smtClean="0"/>
              <a:t>Розміщення</a:t>
            </a:r>
            <a:r>
              <a:rPr lang="ru-RU" dirty="0" smtClean="0"/>
              <a:t> </a:t>
            </a:r>
            <a:r>
              <a:rPr lang="ru-RU" dirty="0" err="1" smtClean="0"/>
              <a:t>статистичної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розподілом</a:t>
            </a:r>
            <a:r>
              <a:rPr lang="ru-RU" dirty="0" smtClean="0"/>
              <a:t> за </a:t>
            </a:r>
            <a:r>
              <a:rPr lang="ru-RU" dirty="0" err="1" smtClean="0"/>
              <a:t>статтю</a:t>
            </a:r>
            <a:r>
              <a:rPr lang="ru-RU" dirty="0" smtClean="0"/>
              <a:t> на </a:t>
            </a:r>
            <a:r>
              <a:rPr lang="ru-RU" dirty="0" err="1" smtClean="0"/>
              <a:t>офіційному</a:t>
            </a:r>
            <a:r>
              <a:rPr lang="ru-RU" dirty="0" smtClean="0"/>
              <a:t> </a:t>
            </a:r>
            <a:r>
              <a:rPr lang="ru-RU" dirty="0" err="1" smtClean="0"/>
              <a:t>сайті</a:t>
            </a:r>
            <a:r>
              <a:rPr lang="ru-RU" dirty="0" smtClean="0"/>
              <a:t>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b="1" cap="all" dirty="0" smtClean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Програма забезпечення санаторно-курортним лікування учасників АТО та учасників бойових дій на території інших держав  на 2022 рік  - 150 960 </a:t>
            </a:r>
            <a:r>
              <a:rPr lang="uk-UA" sz="2400" b="1" cap="all" dirty="0" err="1" smtClean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грн</a:t>
            </a:r>
            <a:endParaRPr lang="uk-UA" sz="2400" b="1" cap="all" dirty="0">
              <a:ln>
                <a:solidFill>
                  <a:prstClr val="black"/>
                </a:solidFill>
              </a:ln>
              <a:solidFill>
                <a:srgbClr val="0070C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09798641"/>
              </p:ext>
            </p:extLst>
          </p:nvPr>
        </p:nvGraphicFramePr>
        <p:xfrm>
          <a:off x="285720" y="1857364"/>
          <a:ext cx="8643998" cy="2146952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5786478"/>
                <a:gridCol w="2857520"/>
              </a:tblGrid>
              <a:tr h="10734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/>
                        <a:t>Оплата путівки санаторно-курортне лікування учасників АТО 18 днів 4 *19,800</a:t>
                      </a:r>
                      <a:endParaRPr lang="uk-UA" sz="18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/>
                        <a:t>109,200</a:t>
                      </a:r>
                      <a:endParaRPr lang="uk-UA" sz="18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/>
                </a:tc>
              </a:tr>
              <a:tr h="10734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/>
                        <a:t>Оплата путівки санаторно-курортне лікування учасників бойових дій в Афганістані  10 дн 4*10,440</a:t>
                      </a:r>
                      <a:endParaRPr lang="uk-UA" sz="1800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/>
                        <a:t>41,760</a:t>
                      </a:r>
                      <a:endParaRPr lang="uk-UA" sz="18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/>
                </a:tc>
              </a:tr>
            </a:tbl>
          </a:graphicData>
        </a:graphic>
      </p:graphicFrame>
      <p:pic>
        <p:nvPicPr>
          <p:cNvPr id="3073" name="Picture 1" descr="C:\Users\user\Desktop\unnam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71942"/>
            <a:ext cx="9144000" cy="2786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511300"/>
          </a:xfrm>
        </p:spPr>
        <p:txBody>
          <a:bodyPr>
            <a:normAutofit/>
          </a:bodyPr>
          <a:lstStyle/>
          <a:p>
            <a:pPr lvl="0"/>
            <a:r>
              <a:rPr lang="uk-UA" sz="2400" b="1" cap="all" dirty="0" smtClean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Програма поводження з твердими побутовими відходами на 2022-2025 роки</a:t>
            </a:r>
            <a:br>
              <a:rPr lang="uk-UA" sz="2400" b="1" cap="all" dirty="0" smtClean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</a:br>
            <a:endParaRPr lang="uk-UA" sz="2400" b="1" cap="all" dirty="0">
              <a:ln>
                <a:solidFill>
                  <a:prstClr val="black"/>
                </a:solidFill>
              </a:ln>
              <a:solidFill>
                <a:srgbClr val="0070C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2285992"/>
            <a:ext cx="78581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dirty="0" smtClean="0"/>
              <a:t> встановлення індивідуальних баків (120 л) та </a:t>
            </a:r>
            <a:r>
              <a:rPr lang="uk-UA" dirty="0" err="1" smtClean="0"/>
              <a:t>заключення</a:t>
            </a:r>
            <a:r>
              <a:rPr lang="uk-UA" dirty="0" smtClean="0"/>
              <a:t> договорів на вивезення ТПВ: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 с. Розбишівка – 265 шт.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 с. Сергіївка – 337 шт.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/>
              <a:t> с. </a:t>
            </a:r>
            <a:r>
              <a:rPr lang="uk-UA" dirty="0" err="1" smtClean="0"/>
              <a:t>Качаново</a:t>
            </a:r>
            <a:r>
              <a:rPr lang="uk-UA" dirty="0" smtClean="0"/>
              <a:t> – 130 </a:t>
            </a:r>
            <a:r>
              <a:rPr lang="uk-UA" dirty="0" err="1" smtClean="0"/>
              <a:t>шт</a:t>
            </a:r>
            <a:endParaRPr lang="uk-UA" dirty="0" smtClean="0"/>
          </a:p>
          <a:p>
            <a:r>
              <a:rPr lang="uk-UA" dirty="0" smtClean="0"/>
              <a:t>Всього 732 баки – 878,000 тис.грн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 придбання сміттєвоза 2,1 </a:t>
            </a:r>
            <a:r>
              <a:rPr lang="uk-UA" dirty="0" err="1" smtClean="0"/>
              <a:t>млн</a:t>
            </a:r>
            <a:r>
              <a:rPr lang="uk-UA" dirty="0" smtClean="0"/>
              <a:t> </a:t>
            </a:r>
            <a:r>
              <a:rPr lang="uk-UA" dirty="0" err="1" smtClean="0"/>
              <a:t>грн</a:t>
            </a:r>
            <a:endParaRPr lang="uk-UA" dirty="0" smtClean="0"/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 облаштування майданчиків в населених пунктах Сергіївської ТГ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/>
              <a:t>Виготовлення Паспорту Качанівського </a:t>
            </a:r>
            <a:r>
              <a:rPr lang="uk-UA" dirty="0" err="1" smtClean="0"/>
              <a:t>сміттєзвалища</a:t>
            </a:r>
            <a:r>
              <a:rPr lang="uk-UA" dirty="0" smtClean="0"/>
              <a:t> – 35,000 </a:t>
            </a:r>
            <a:r>
              <a:rPr lang="uk-UA" dirty="0" err="1" smtClean="0"/>
              <a:t>грн</a:t>
            </a:r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Autofit/>
          </a:bodyPr>
          <a:lstStyle/>
          <a:p>
            <a:pPr lvl="0"/>
            <a:r>
              <a:rPr lang="uk-UA" sz="2700" b="1" cap="all" dirty="0" smtClean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Програму «Сприяння проведення мобілізації та призову громадян Сергіївської сільської ради до лав Збройних Сил України» на 2022 рік –</a:t>
            </a:r>
            <a:br>
              <a:rPr lang="uk-UA" sz="2700" b="1" cap="all" dirty="0" smtClean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</a:br>
            <a:r>
              <a:rPr lang="uk-UA" sz="2700" b="1" cap="all" dirty="0" smtClean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 26 000 </a:t>
            </a:r>
            <a:r>
              <a:rPr lang="uk-UA" sz="2700" b="1" cap="all" dirty="0" err="1" smtClean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грн</a:t>
            </a:r>
            <a:r>
              <a:rPr lang="uk-UA" sz="2800" dirty="0" smtClean="0"/>
              <a:t/>
            </a:r>
            <a:br>
              <a:rPr lang="uk-UA" sz="2800" dirty="0" smtClean="0"/>
            </a:br>
            <a:endParaRPr lang="uk-UA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Медичні</a:t>
            </a:r>
            <a:r>
              <a:rPr lang="ru-RU" dirty="0" smtClean="0"/>
              <a:t> </a:t>
            </a:r>
            <a:r>
              <a:rPr lang="ru-RU" dirty="0" err="1" smtClean="0"/>
              <a:t>послуги</a:t>
            </a:r>
            <a:r>
              <a:rPr lang="ru-RU" dirty="0" smtClean="0"/>
              <a:t>: </a:t>
            </a:r>
            <a:r>
              <a:rPr lang="ru-RU" dirty="0" err="1" smtClean="0"/>
              <a:t>медичний</a:t>
            </a:r>
            <a:r>
              <a:rPr lang="ru-RU" dirty="0" smtClean="0"/>
              <a:t> </a:t>
            </a:r>
            <a:r>
              <a:rPr lang="ru-RU" dirty="0" err="1" smtClean="0"/>
              <a:t>огляд</a:t>
            </a:r>
            <a:r>
              <a:rPr lang="ru-RU" dirty="0" smtClean="0"/>
              <a:t> </a:t>
            </a:r>
            <a:r>
              <a:rPr lang="ru-RU" dirty="0" err="1" smtClean="0"/>
              <a:t>військовозобов</a:t>
            </a:r>
            <a:r>
              <a:rPr lang="ru-RU" dirty="0" smtClean="0"/>
              <a:t> ’</a:t>
            </a:r>
            <a:r>
              <a:rPr lang="ru-RU" dirty="0" err="1" smtClean="0"/>
              <a:t>язаних</a:t>
            </a:r>
            <a:r>
              <a:rPr lang="ru-RU" dirty="0" smtClean="0"/>
              <a:t>, </a:t>
            </a:r>
            <a:r>
              <a:rPr lang="ru-RU" dirty="0" err="1" smtClean="0"/>
              <a:t>призовників</a:t>
            </a:r>
            <a:r>
              <a:rPr lang="ru-RU" dirty="0" smtClean="0"/>
              <a:t> та </a:t>
            </a:r>
            <a:r>
              <a:rPr lang="ru-RU" dirty="0" err="1" smtClean="0"/>
              <a:t>допризовників</a:t>
            </a:r>
            <a:r>
              <a:rPr lang="ru-RU" dirty="0" smtClean="0"/>
              <a:t>; </a:t>
            </a:r>
            <a:r>
              <a:rPr lang="ru-RU" dirty="0" err="1" smtClean="0"/>
              <a:t>медичний</a:t>
            </a:r>
            <a:r>
              <a:rPr lang="ru-RU" dirty="0" smtClean="0"/>
              <a:t> </a:t>
            </a:r>
            <a:r>
              <a:rPr lang="ru-RU" dirty="0" err="1" smtClean="0"/>
              <a:t>огляд</a:t>
            </a:r>
            <a:r>
              <a:rPr lang="ru-RU" dirty="0" smtClean="0"/>
              <a:t> </a:t>
            </a:r>
            <a:r>
              <a:rPr lang="ru-RU" dirty="0" err="1" smtClean="0"/>
              <a:t>кандидатів</a:t>
            </a:r>
            <a:r>
              <a:rPr lang="ru-RU" dirty="0" smtClean="0"/>
              <a:t> на </a:t>
            </a:r>
            <a:r>
              <a:rPr lang="ru-RU" dirty="0" err="1" smtClean="0"/>
              <a:t>військову</a:t>
            </a:r>
            <a:r>
              <a:rPr lang="ru-RU" dirty="0" smtClean="0"/>
              <a:t> службу за контрактом; </a:t>
            </a:r>
            <a:r>
              <a:rPr lang="ru-RU" dirty="0" err="1" smtClean="0"/>
              <a:t>медичні</a:t>
            </a:r>
            <a:r>
              <a:rPr lang="ru-RU" dirty="0" smtClean="0"/>
              <a:t> огляди при </a:t>
            </a:r>
            <a:r>
              <a:rPr lang="ru-RU" dirty="0" err="1" smtClean="0"/>
              <a:t>приписці</a:t>
            </a:r>
            <a:r>
              <a:rPr lang="ru-RU" dirty="0" smtClean="0"/>
              <a:t> до </a:t>
            </a:r>
            <a:r>
              <a:rPr lang="ru-RU" dirty="0" err="1" smtClean="0"/>
              <a:t>призовних</a:t>
            </a:r>
            <a:r>
              <a:rPr lang="ru-RU" dirty="0" smtClean="0"/>
              <a:t> </a:t>
            </a:r>
            <a:r>
              <a:rPr lang="ru-RU" dirty="0" err="1" smtClean="0"/>
              <a:t>дільниць</a:t>
            </a:r>
            <a:r>
              <a:rPr lang="ru-RU" dirty="0" smtClean="0"/>
              <a:t> – 20 000 </a:t>
            </a:r>
            <a:r>
              <a:rPr lang="ru-RU" dirty="0" err="1" smtClean="0"/>
              <a:t>грн</a:t>
            </a:r>
            <a:endParaRPr lang="ru-RU" dirty="0" smtClean="0"/>
          </a:p>
          <a:p>
            <a:r>
              <a:rPr lang="uk-UA" dirty="0" smtClean="0"/>
              <a:t>Одноразова грошова допомога призовникам – 6 000 </a:t>
            </a:r>
            <a:r>
              <a:rPr lang="uk-UA" dirty="0" err="1" smtClean="0"/>
              <a:t>грн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pPr lvl="0"/>
            <a:r>
              <a:rPr lang="uk-UA" sz="3000" b="1" cap="all" dirty="0" smtClean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Програму «Пільгового медичного обслуговування осіб, які постраждали внаслідок Чорнобильської катастрофи» на 2022 року  - 18 200 </a:t>
            </a:r>
            <a:r>
              <a:rPr lang="uk-UA" sz="3000" b="1" cap="all" dirty="0" err="1" smtClean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грн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0304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Забезпечення потреби населення, які мають  статус учасників ліквідації наслідків аварії на ЧАЕС чи постраждалих внаслідок Чорнобильської катастрофи безкоштовними ліками за рецептами лікарів 23 </a:t>
            </a:r>
            <a:r>
              <a:rPr lang="uk-UA" dirty="0" err="1" smtClean="0"/>
              <a:t>чол</a:t>
            </a:r>
            <a:r>
              <a:rPr lang="uk-UA" dirty="0" smtClean="0"/>
              <a:t>*790 </a:t>
            </a:r>
            <a:r>
              <a:rPr lang="uk-UA" dirty="0" err="1" smtClean="0"/>
              <a:t>грн</a:t>
            </a: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7169" name="Picture 1" descr="C:\Users\user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00570"/>
            <a:ext cx="9144000" cy="2357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1285884"/>
          </a:xfrm>
        </p:spPr>
        <p:txBody>
          <a:bodyPr>
            <a:normAutofit fontScale="90000"/>
          </a:bodyPr>
          <a:lstStyle/>
          <a:p>
            <a:pPr lvl="0"/>
            <a:r>
              <a:rPr lang="uk-UA" sz="3000" b="1" cap="all" dirty="0" smtClean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Програма «Компенсація фізичним особам, які надають соціальні послуги» на 2022 рік </a:t>
            </a:r>
            <a:br>
              <a:rPr lang="uk-UA" sz="3000" b="1" cap="all" dirty="0" smtClean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</a:br>
            <a:r>
              <a:rPr lang="uk-UA" sz="3000" b="1" cap="all" dirty="0" smtClean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 396 000 </a:t>
            </a:r>
            <a:r>
              <a:rPr lang="uk-UA" sz="3000" b="1" cap="all" dirty="0" err="1" smtClean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грн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Інші виплати населенню</a:t>
            </a:r>
          </a:p>
          <a:p>
            <a:pPr>
              <a:buNone/>
            </a:pPr>
            <a:r>
              <a:rPr lang="ru-RU" dirty="0" smtClean="0"/>
              <a:t>15  </a:t>
            </a:r>
            <a:r>
              <a:rPr lang="ru-RU" dirty="0" err="1" smtClean="0"/>
              <a:t>чол</a:t>
            </a:r>
            <a:r>
              <a:rPr lang="ru-RU" dirty="0" smtClean="0"/>
              <a:t>.* 2200 </a:t>
            </a:r>
            <a:r>
              <a:rPr lang="ru-RU" dirty="0" err="1" smtClean="0"/>
              <a:t>грн</a:t>
            </a:r>
            <a:r>
              <a:rPr lang="ru-RU" dirty="0" smtClean="0"/>
              <a:t>. * 12 </a:t>
            </a:r>
            <a:r>
              <a:rPr lang="ru-RU" dirty="0" err="1" smtClean="0"/>
              <a:t>м-ів</a:t>
            </a:r>
            <a:endParaRPr lang="uk-UA" dirty="0"/>
          </a:p>
        </p:txBody>
      </p:sp>
      <p:pic>
        <p:nvPicPr>
          <p:cNvPr id="8193" name="Picture 1" descr="C:\Users\user\Desktop\6ad7ace2c3b23df295aba603e026e50e-1170x650-1-1170x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43314"/>
            <a:ext cx="9144000" cy="3214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uk-UA" sz="2400" b="1" cap="all" dirty="0" smtClean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Програма безоплатного та пільгового забезпечення лікарськими засобами у разі амбулаторного лікування окремих груп населення на 2022-2024 роки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1785926"/>
            <a:ext cx="63579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Безоплатний та пільговий відпуск лікарських засобів – 4 944 </a:t>
            </a:r>
            <a:r>
              <a:rPr lang="uk-UA" sz="3200" dirty="0" err="1" smtClean="0"/>
              <a:t>грн</a:t>
            </a:r>
            <a:endParaRPr lang="uk-UA" sz="3200" dirty="0"/>
          </a:p>
        </p:txBody>
      </p:sp>
      <p:pic>
        <p:nvPicPr>
          <p:cNvPr id="1026" name="Picture 2" descr="C:\Users\user\Desktop\ліки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43248"/>
            <a:ext cx="9144000" cy="3714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200" b="1" cap="all" dirty="0" smtClean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Програма «Розвиток та удосконалення цивільного захисту населення Сергіївської сільської територіальної громади на 2022-2026»  </a:t>
            </a:r>
            <a:endParaRPr lang="uk-UA" sz="2200" b="1" cap="all" dirty="0">
              <a:ln>
                <a:solidFill>
                  <a:prstClr val="black"/>
                </a:solidFill>
              </a:ln>
              <a:solidFill>
                <a:srgbClr val="0070C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user\Desktop\34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9138" y="1714488"/>
            <a:ext cx="4414862" cy="5143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14282" y="2143116"/>
            <a:ext cx="45720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i="1" dirty="0" smtClean="0">
                <a:latin typeface="Times New Roman" pitchFamily="18" charset="0"/>
                <a:cs typeface="Times New Roman" pitchFamily="18" charset="0"/>
              </a:rPr>
              <a:t>Петрівко-Роменська місцева пожежна охорона – 904,907 </a:t>
            </a:r>
            <a:r>
              <a:rPr lang="uk-UA" sz="4000" b="1" i="1" dirty="0" err="1" smtClean="0">
                <a:latin typeface="Times New Roman" pitchFamily="18" charset="0"/>
                <a:cs typeface="Times New Roman" pitchFamily="18" charset="0"/>
              </a:rPr>
              <a:t>грн</a:t>
            </a:r>
            <a:endParaRPr lang="uk-UA" sz="4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Zobrazhenn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6090" y="3357562"/>
            <a:ext cx="3907909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uk-UA" dirty="0" smtClean="0"/>
              <a:t/>
            </a:r>
            <a:br>
              <a:rPr lang="uk-UA" dirty="0" smtClean="0"/>
            </a:br>
            <a:r>
              <a:rPr lang="uk-UA" sz="2400" b="1" cap="all" dirty="0" smtClean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Програма «Надання безоплатної правової допомоги населенню Сергіївської сільської ради на 2022-2026 р» </a:t>
            </a:r>
            <a:endParaRPr lang="uk-UA" sz="2400" b="1" cap="all" dirty="0">
              <a:ln>
                <a:solidFill>
                  <a:prstClr val="black"/>
                </a:solidFill>
              </a:ln>
              <a:solidFill>
                <a:srgbClr val="0070C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785927"/>
            <a:ext cx="492922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Розроблення, виготовлення та безкоштовне розповсюдження інформаційних матеріалів правової тематики (виготовлення буклетів, брошур, листівок, плакатів, інформаційних стендів,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біг-бордів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та інше) – 1500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грн</a:t>
            </a: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Забезпечення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правопросвітницьких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заходів (семінарів, лекцій, занять, виховних бесід) для дошкільнят та шкільної молоді (придбання канцтоварів, паперу, фото рамок, призів та   іншого) – 1500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грн</a:t>
            </a: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функціонування консультаційного пункту доступу до безоплатної правової допомоги та адресної допомоги. (забезпечення автотранспортом, пальним тощо)- 2000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грн</a:t>
            </a: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3571875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Видатки бюджету на 2022 рік</a:t>
            </a:r>
            <a:endParaRPr lang="uk-UA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3670978232"/>
              </p:ext>
            </p:extLst>
          </p:nvPr>
        </p:nvGraphicFramePr>
        <p:xfrm>
          <a:off x="0" y="0"/>
          <a:ext cx="9144000" cy="7072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uk-UA" sz="2700" b="1" cap="all" dirty="0" smtClean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Програма охорони та раціональне використання природних ресурсів на 2022 рік. </a:t>
            </a:r>
            <a:br>
              <a:rPr lang="uk-UA" sz="2700" b="1" cap="all" dirty="0" smtClean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</a:br>
            <a:endParaRPr lang="uk-UA" sz="2700" b="1" cap="all" dirty="0">
              <a:ln>
                <a:solidFill>
                  <a:prstClr val="black"/>
                </a:solidFill>
              </a:ln>
              <a:solidFill>
                <a:srgbClr val="0070C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uk-UA" b="1" i="1" dirty="0" smtClean="0"/>
              <a:t>Придбання саджанців – 20 000 </a:t>
            </a:r>
            <a:r>
              <a:rPr lang="uk-UA" b="1" i="1" dirty="0" err="1" smtClean="0"/>
              <a:t>грн</a:t>
            </a:r>
            <a:endParaRPr lang="uk-UA" b="1" i="1" dirty="0" smtClean="0"/>
          </a:p>
          <a:p>
            <a:pPr marL="514350" indent="-514350">
              <a:buFont typeface="+mj-lt"/>
              <a:buAutoNum type="arabicPeriod"/>
            </a:pP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Обласний конкурс проєктів «Поліпшення 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технічного стану та благоустрою прибережної зони р. Хорол в межах Сергіївської ОТГ Гадяцького району Полтавської області на ділянці №1 від ПК-0 до ПК-1 та на ділянці №2 від ПК-5 до ПК-7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», субвенція з обласного бюджету 600,000 </a:t>
            </a:r>
            <a:r>
              <a:rPr lang="uk-UA" sz="2400" b="1" i="1" dirty="0" err="1" smtClean="0">
                <a:latin typeface="Times New Roman" pitchFamily="18" charset="0"/>
                <a:cs typeface="Times New Roman" pitchFamily="18" charset="0"/>
              </a:rPr>
              <a:t>грн</a:t>
            </a:r>
            <a:endParaRPr lang="uk-UA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b="1" i="1" dirty="0" smtClean="0"/>
          </a:p>
          <a:p>
            <a:pPr>
              <a:buNone/>
            </a:pPr>
            <a:endParaRPr lang="uk-UA" b="1" i="1" dirty="0"/>
          </a:p>
        </p:txBody>
      </p:sp>
      <p:pic>
        <p:nvPicPr>
          <p:cNvPr id="9217" name="Picture 1" descr="C:\Users\user\Desktop\i0803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48" y="4429132"/>
            <a:ext cx="3857652" cy="2428868"/>
          </a:xfrm>
          <a:prstGeom prst="rect">
            <a:avLst/>
          </a:prstGeom>
          <a:noFill/>
        </p:spPr>
      </p:pic>
      <p:pic>
        <p:nvPicPr>
          <p:cNvPr id="9218" name="Picture 2" descr="C:\Users\user\Desktop\sadzanci_5f7592cad20c3.png"/>
          <p:cNvPicPr>
            <a:picLocks noChangeAspect="1" noChangeArrowheads="1"/>
          </p:cNvPicPr>
          <p:nvPr/>
        </p:nvPicPr>
        <p:blipFill>
          <a:blip r:embed="rId3"/>
          <a:srcRect t="9687" r="-12961" b="7812"/>
          <a:stretch>
            <a:fillRect/>
          </a:stretch>
        </p:blipFill>
        <p:spPr bwMode="auto">
          <a:xfrm>
            <a:off x="285720" y="4429132"/>
            <a:ext cx="4929222" cy="2428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imag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4488"/>
            <a:ext cx="9144000" cy="51435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7" y="214290"/>
            <a:ext cx="84969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cap="all" dirty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Членські внески до асоціації органів місцевого самоврядування – 17, 827  грн. </a:t>
            </a:r>
          </a:p>
        </p:txBody>
      </p:sp>
    </p:spTree>
    <p:extLst>
      <p:ext uri="{BB962C8B-B14F-4D97-AF65-F5344CB8AC3E}">
        <p14:creationId xmlns:p14="http://schemas.microsoft.com/office/powerpoint/2010/main" xmlns="" val="124388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0" y="214290"/>
          <a:ext cx="9144000" cy="6643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200" b="1" cap="all" dirty="0" smtClean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Програма розвитку надання соціальних послуг у Сергіївській сільській територіальній громаді на 2022 рік – 1 806 348 </a:t>
            </a:r>
            <a:r>
              <a:rPr lang="uk-UA" sz="2200" b="1" cap="all" dirty="0" err="1" smtClean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грн</a:t>
            </a:r>
            <a:r>
              <a:rPr lang="uk-UA" sz="2200" b="1" cap="all" dirty="0" smtClean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 </a:t>
            </a:r>
            <a:endParaRPr lang="uk-UA" sz="2200" b="1" cap="all" dirty="0">
              <a:ln>
                <a:solidFill>
                  <a:prstClr val="black"/>
                </a:solidFill>
              </a:ln>
              <a:solidFill>
                <a:srgbClr val="0070C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1785926"/>
          <a:ext cx="8715436" cy="5072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5586"/>
                <a:gridCol w="4584705"/>
                <a:gridCol w="2905145"/>
              </a:tblGrid>
              <a:tr h="1182952"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1. 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Заробітна плата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1 406 348</a:t>
                      </a:r>
                      <a:endParaRPr lang="uk-UA" sz="2400" dirty="0"/>
                    </a:p>
                  </a:txBody>
                  <a:tcPr/>
                </a:tc>
              </a:tr>
              <a:tr h="1182952"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2.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Нарахування на оплату праці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365 000</a:t>
                      </a:r>
                      <a:endParaRPr lang="uk-UA" sz="2400" dirty="0"/>
                    </a:p>
                  </a:txBody>
                  <a:tcPr/>
                </a:tc>
              </a:tr>
              <a:tr h="1353085"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3.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Предмети</a:t>
                      </a:r>
                      <a:r>
                        <a:rPr lang="ru-RU" sz="2400" dirty="0" smtClean="0"/>
                        <a:t>, </a:t>
                      </a:r>
                      <a:r>
                        <a:rPr lang="ru-RU" sz="2400" dirty="0" err="1" smtClean="0"/>
                        <a:t>матеріали</a:t>
                      </a:r>
                      <a:r>
                        <a:rPr lang="ru-RU" sz="2400" dirty="0" smtClean="0"/>
                        <a:t>, </a:t>
                      </a:r>
                      <a:r>
                        <a:rPr lang="ru-RU" sz="2400" dirty="0" err="1" smtClean="0"/>
                        <a:t>обладнання</a:t>
                      </a:r>
                      <a:r>
                        <a:rPr lang="ru-RU" sz="2400" dirty="0" smtClean="0"/>
                        <a:t> та </a:t>
                      </a:r>
                      <a:r>
                        <a:rPr lang="ru-RU" sz="2400" dirty="0" err="1" smtClean="0"/>
                        <a:t>інвентар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10 000</a:t>
                      </a:r>
                      <a:endParaRPr lang="uk-UA" sz="2400" dirty="0"/>
                    </a:p>
                  </a:txBody>
                  <a:tcPr/>
                </a:tc>
              </a:tr>
              <a:tr h="1353085"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4. 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Оплата послуг (крім комунальних) (</a:t>
                      </a:r>
                      <a:r>
                        <a:rPr lang="uk-UA" sz="2400" dirty="0" err="1" smtClean="0"/>
                        <a:t>ел</a:t>
                      </a:r>
                      <a:r>
                        <a:rPr lang="uk-UA" sz="2400" dirty="0" smtClean="0"/>
                        <a:t>. ключі, послуги </a:t>
                      </a:r>
                      <a:r>
                        <a:rPr lang="uk-UA" sz="2400" dirty="0" err="1" smtClean="0"/>
                        <a:t>“Соціальне</a:t>
                      </a:r>
                      <a:r>
                        <a:rPr lang="uk-UA" sz="2400" baseline="0" dirty="0" smtClean="0"/>
                        <a:t> </a:t>
                      </a:r>
                      <a:r>
                        <a:rPr lang="uk-UA" sz="2400" baseline="0" dirty="0" err="1" smtClean="0"/>
                        <a:t>таксі”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25 000</a:t>
                      </a:r>
                      <a:endParaRPr lang="uk-UA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200" b="1" cap="all" dirty="0" smtClean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Програма «Соціальний захист дітей-сиріт та дітей позбавлених батьківського піклування на 2022 рік» </a:t>
            </a:r>
            <a:br>
              <a:rPr lang="uk-UA" sz="2200" b="1" cap="all" dirty="0" smtClean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</a:br>
            <a:endParaRPr lang="uk-UA" sz="2200" b="1" cap="all" dirty="0">
              <a:ln>
                <a:solidFill>
                  <a:prstClr val="black"/>
                </a:solidFill>
              </a:ln>
              <a:solidFill>
                <a:srgbClr val="0070C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57560"/>
          </a:xfrm>
        </p:spPr>
        <p:txBody>
          <a:bodyPr/>
          <a:lstStyle/>
          <a:p>
            <a:r>
              <a:rPr lang="uk-UA" dirty="0" smtClean="0"/>
              <a:t>Надання адресної  матеріальної допомоги опікунам, піклувальникам дітей-сиріт та дітей позбавлених батьківського піклування, для придбання шкільної та спортивної форми  - 3000 </a:t>
            </a:r>
            <a:r>
              <a:rPr lang="uk-UA" dirty="0" err="1" smtClean="0"/>
              <a:t>грн</a:t>
            </a:r>
            <a:endParaRPr lang="uk-UA" dirty="0" smtClean="0"/>
          </a:p>
          <a:p>
            <a:r>
              <a:rPr lang="uk-UA" dirty="0" smtClean="0"/>
              <a:t>Шкільного приладдя – 1000 </a:t>
            </a:r>
            <a:r>
              <a:rPr lang="uk-UA" dirty="0" err="1" smtClean="0"/>
              <a:t>грн</a:t>
            </a:r>
            <a:endParaRPr lang="uk-UA" dirty="0"/>
          </a:p>
        </p:txBody>
      </p:sp>
      <p:pic>
        <p:nvPicPr>
          <p:cNvPr id="3074" name="Picture 2" descr="C:\Users\user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43446"/>
            <a:ext cx="9144000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439862"/>
          </a:xfrm>
        </p:spPr>
        <p:txBody>
          <a:bodyPr>
            <a:normAutofit/>
          </a:bodyPr>
          <a:lstStyle/>
          <a:p>
            <a:pPr lvl="0"/>
            <a:r>
              <a:rPr lang="uk-UA" sz="2700" b="1" cap="all" dirty="0" smtClean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Програма «Безпечна громада» на 2022-2025 рік 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5121" name="Picture 1" descr="C:\Users\user\Desktop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4129092"/>
            <a:ext cx="3571868" cy="2728908"/>
          </a:xfrm>
          <a:prstGeom prst="rect">
            <a:avLst/>
          </a:prstGeom>
          <a:noFill/>
        </p:spPr>
      </p:pic>
      <p:pic>
        <p:nvPicPr>
          <p:cNvPr id="5122" name="Picture 2" descr="C:\Users\user\Desktop\128232ad194597ea6fc01522cd9595f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4143380"/>
            <a:ext cx="2714644" cy="2714620"/>
          </a:xfrm>
          <a:prstGeom prst="rect">
            <a:avLst/>
          </a:prstGeom>
          <a:noFill/>
        </p:spPr>
      </p:pic>
      <p:pic>
        <p:nvPicPr>
          <p:cNvPr id="5123" name="Picture 3" descr="C:\Users\user\Desktop\Walkera-QR-X350-PRO-obzor_f_improf_1106x5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4214818"/>
            <a:ext cx="2786050" cy="264318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7158" y="1857364"/>
            <a:ext cx="2500330" cy="2000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i="1" dirty="0" smtClean="0">
                <a:solidFill>
                  <a:schemeClr val="tx1"/>
                </a:solidFill>
              </a:rPr>
              <a:t>Встановлення 40 камер </a:t>
            </a:r>
            <a:r>
              <a:rPr lang="uk-UA" sz="2000" i="1" dirty="0" err="1" smtClean="0">
                <a:solidFill>
                  <a:schemeClr val="tx1"/>
                </a:solidFill>
              </a:rPr>
              <a:t>відеоспостереження</a:t>
            </a:r>
            <a:r>
              <a:rPr lang="uk-UA" sz="2000" i="1" dirty="0" smtClean="0">
                <a:solidFill>
                  <a:schemeClr val="tx1"/>
                </a:solidFill>
              </a:rPr>
              <a:t> по території Сергіївської громади</a:t>
            </a:r>
          </a:p>
          <a:p>
            <a:pPr algn="ctr"/>
            <a:r>
              <a:rPr lang="uk-UA" sz="2000" i="1" dirty="0" smtClean="0">
                <a:solidFill>
                  <a:schemeClr val="tx1"/>
                </a:solidFill>
              </a:rPr>
              <a:t>320 000 </a:t>
            </a:r>
            <a:r>
              <a:rPr lang="uk-UA" sz="2000" i="1" dirty="0" err="1" smtClean="0">
                <a:solidFill>
                  <a:schemeClr val="tx1"/>
                </a:solidFill>
              </a:rPr>
              <a:t>грн</a:t>
            </a:r>
            <a:endParaRPr lang="uk-UA" sz="2000" i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9058" y="2143116"/>
            <a:ext cx="2143140" cy="1500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i="1" dirty="0" smtClean="0">
                <a:solidFill>
                  <a:schemeClr val="tx1"/>
                </a:solidFill>
              </a:rPr>
              <a:t>Придбання серверу </a:t>
            </a:r>
          </a:p>
          <a:p>
            <a:pPr algn="ctr"/>
            <a:r>
              <a:rPr lang="uk-UA" sz="2000" i="1" dirty="0" smtClean="0">
                <a:solidFill>
                  <a:schemeClr val="tx1"/>
                </a:solidFill>
              </a:rPr>
              <a:t>40 000 </a:t>
            </a:r>
            <a:r>
              <a:rPr lang="uk-UA" sz="2000" i="1" dirty="0" err="1" smtClean="0">
                <a:solidFill>
                  <a:schemeClr val="tx1"/>
                </a:solidFill>
              </a:rPr>
              <a:t>грн</a:t>
            </a:r>
            <a:endParaRPr lang="uk-UA" sz="2000" i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58016" y="2143116"/>
            <a:ext cx="2071702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i="1" dirty="0" smtClean="0">
                <a:solidFill>
                  <a:schemeClr val="tx1"/>
                </a:solidFill>
              </a:rPr>
              <a:t>Придбання квадрокоптера </a:t>
            </a:r>
          </a:p>
          <a:p>
            <a:pPr algn="ctr"/>
            <a:r>
              <a:rPr lang="uk-UA" sz="2000" i="1" dirty="0" smtClean="0">
                <a:solidFill>
                  <a:schemeClr val="tx1"/>
                </a:solidFill>
              </a:rPr>
              <a:t>165 000 </a:t>
            </a:r>
            <a:r>
              <a:rPr lang="uk-UA" sz="2000" i="1" dirty="0" err="1" smtClean="0">
                <a:solidFill>
                  <a:schemeClr val="tx1"/>
                </a:solidFill>
              </a:rPr>
              <a:t>грн</a:t>
            </a:r>
            <a:endParaRPr lang="uk-UA" sz="20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/>
          </a:bodyPr>
          <a:lstStyle/>
          <a:p>
            <a:pPr lvl="0"/>
            <a:r>
              <a:rPr lang="uk-UA" sz="2200" b="1" cap="all" dirty="0" smtClean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Програма «Компенсаційні виплати на пільговий проїзд автомобільним транспортом окремим категоріям населення на 2022 рік» 710,000 </a:t>
            </a:r>
            <a:r>
              <a:rPr lang="uk-UA" sz="2200" b="1" cap="all" dirty="0" err="1" smtClean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>грн</a:t>
            </a:r>
            <a:r>
              <a:rPr lang="uk-UA" sz="2200" b="1" cap="all" dirty="0" smtClean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  <a:t/>
            </a:r>
            <a:br>
              <a:rPr lang="uk-UA" sz="2200" b="1" cap="all" dirty="0" smtClean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+mn-lt"/>
                <a:ea typeface="+mn-ea"/>
                <a:cs typeface="+mn-cs"/>
              </a:rPr>
            </a:br>
            <a:endParaRPr lang="uk-UA" sz="2200" b="1" cap="all" dirty="0">
              <a:ln>
                <a:solidFill>
                  <a:prstClr val="black"/>
                </a:solidFill>
              </a:ln>
              <a:solidFill>
                <a:srgbClr val="0070C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 descr="C:\Users\user\Desktop\bus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308324"/>
            <a:ext cx="8715436" cy="4549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7fd818afcc677ad22d385bff3ca58bb37fbdcc"/>
</p:tagLst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1483</TotalTime>
  <Words>2678</Words>
  <Application>Microsoft Office PowerPoint</Application>
  <PresentationFormat>Экран (4:3)</PresentationFormat>
  <Paragraphs>489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План соціально-економічного розвитку Сергіївської сільської територіальної громади на 2022 рік</vt:lpstr>
      <vt:lpstr>Слайд 2</vt:lpstr>
      <vt:lpstr>Доходи бюджету на 2022 рік</vt:lpstr>
      <vt:lpstr>Видатки бюджету на 2022 рік</vt:lpstr>
      <vt:lpstr>Слайд 5</vt:lpstr>
      <vt:lpstr>Програма розвитку надання соціальних послуг у Сергіївській сільській територіальній громаді на 2022 рік – 1 806 348 грн </vt:lpstr>
      <vt:lpstr>Програма «Соціальний захист дітей-сиріт та дітей позбавлених батьківського піклування на 2022 рік»  </vt:lpstr>
      <vt:lpstr>Програма «Безпечна громада» на 2022-2025 рік  </vt:lpstr>
      <vt:lpstr>Програма «Компенсаційні виплати на пільговий проїзд автомобільним транспортом окремим категоріям населення на 2022 рік» 710,000 грн </vt:lpstr>
      <vt:lpstr>Комплексна програма «Турбота» на 2022 рік 165,612 грн </vt:lpstr>
      <vt:lpstr>Програма «Надання пільг з оплати житлово-комунальних послуг у межах норм, передбачених законодавством для сімей загиблих (померлих) учасників АТО» на 2022 рік  </vt:lpstr>
      <vt:lpstr>Програма  «Утримання об’єктів спільного користування чи ліквідації негативних наслідків діяльності об’єктів спільного користування» на 2022  рік  - 2 156 886 грн</vt:lpstr>
      <vt:lpstr>Програма «Підтримка народжуваності» на 2022 рік  </vt:lpstr>
      <vt:lpstr>Програма «Оздоровлення та відпочинок дітей на 2022 рік» 241 000 грн</vt:lpstr>
      <vt:lpstr>Програма розвитку освіти на території Сергіївської сільської територіальної громади на 2022 рік – 22 599 730 грн ( 11 000 800 грн освітня субвенція + 11 598 930 грн м/б)  </vt:lpstr>
      <vt:lpstr>Програма розвитку освіти на території Сергіївської сільської територіальної громади на 2022 рік   </vt:lpstr>
      <vt:lpstr>Програма розвитку культури на 2022 рік 4 183 660 грн  </vt:lpstr>
      <vt:lpstr>Програма «Розвиток фізичної культури і спорту в сільській місцевості на 2022 рік» </vt:lpstr>
      <vt:lpstr>Програма «Організація харчування в закладах освіти Сергіївської сільської ради» на 2022 рік – 1 753 779 грн  </vt:lpstr>
      <vt:lpstr>Програма «Шкільне молоко» на 2022 рік – 48 965 грн </vt:lpstr>
      <vt:lpstr>Програма «Обдаровані діти» на 2022 рік 12 000 грн</vt:lpstr>
      <vt:lpstr>Програма відзначення державних та професійних свят, ювілейних та пам'ятних дат, відзначення осіб, які зробили вагомий внесок у розвиток Сергіївської сільської територіальної громади на 2022 рік – 292 000 грн</vt:lpstr>
      <vt:lpstr>Програма «Благоустрій» на 2022 рік 1 674 659 грн  </vt:lpstr>
      <vt:lpstr>Слайд 24</vt:lpstr>
      <vt:lpstr>Слайд 25</vt:lpstr>
      <vt:lpstr>Слайд 26</vt:lpstr>
      <vt:lpstr>Слайд 27</vt:lpstr>
      <vt:lpstr>Програма здійснення землеустрою на території  Сергіївської сільської територіальної громади на 2022 рік – 93 100 грн </vt:lpstr>
      <vt:lpstr>Програма утримання та розвиток інфраструктури доріг на 2022 рік –  1 224 615 грн</vt:lpstr>
      <vt:lpstr>Програма «Фінансова підтримка комунального підприємства «Сергіївське» Сергіївської сільської ради та здійснення внесків до його статутного капіталу на 2022 рік» - 6 563 649 грн </vt:lpstr>
      <vt:lpstr>Програма запобігання та протидії домашньому насильству  та насильству за ознакою статі, забезпечення гендерної рівності, протидії торгівлі людьми на період 2022-2024 років </vt:lpstr>
      <vt:lpstr>Програма забезпечення санаторно-курортним лікування учасників АТО та учасників бойових дій на території інших держав  на 2022 рік  - 150 960 грн</vt:lpstr>
      <vt:lpstr>Програма поводження з твердими побутовими відходами на 2022-2025 роки </vt:lpstr>
      <vt:lpstr>Програму «Сприяння проведення мобілізації та призову громадян Сергіївської сільської ради до лав Збройних Сил України» на 2022 рік –  26 000 грн </vt:lpstr>
      <vt:lpstr>Програму «Пільгового медичного обслуговування осіб, які постраждали внаслідок Чорнобильської катастрофи» на 2022 року  - 18 200 грн </vt:lpstr>
      <vt:lpstr>Програма «Компенсація фізичним особам, які надають соціальні послуги» на 2022 рік   396 000 грн </vt:lpstr>
      <vt:lpstr>Програма безоплатного та пільгового забезпечення лікарськими засобами у разі амбулаторного лікування окремих груп населення на 2022-2024 роки </vt:lpstr>
      <vt:lpstr>Програма «Розвиток та удосконалення цивільного захисту населення Сергіївської сільської територіальної громади на 2022-2026»  </vt:lpstr>
      <vt:lpstr> Програма «Надання безоплатної правової допомоги населенню Сергіївської сільської ради на 2022-2026 р» </vt:lpstr>
      <vt:lpstr>Програма охорони та раціональне використання природних ресурсів на 2022 рік.  </vt:lpstr>
      <vt:lpstr>Слайд 41</vt:lpstr>
    </vt:vector>
  </TitlesOfParts>
  <Company>http://presentation-creation.ru/powerpoint-templates.html</Company>
  <LinksUpToDate>false</LinksUpToDate>
  <SharedDoc>false</SharedDoc>
  <HyperlinkBase>http://presentation-creation.ru/powerpoint-templates.html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Абстракция в зеленых тонах - шаблон презентации с сайта http://presentation-creation.ru</dc:title>
  <dc:creator>obstinate</dc:creator>
  <dc:description>Шаблон презентации с сайта http://presentation-creation.ru/</dc:description>
  <cp:lastModifiedBy>user</cp:lastModifiedBy>
  <cp:revision>155</cp:revision>
  <dcterms:created xsi:type="dcterms:W3CDTF">2017-08-20T16:41:47Z</dcterms:created>
  <dcterms:modified xsi:type="dcterms:W3CDTF">2021-12-22T11:40:25Z</dcterms:modified>
</cp:coreProperties>
</file>